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53"/>
  </p:notesMasterIdLst>
  <p:sldIdLst>
    <p:sldId id="256" r:id="rId2"/>
    <p:sldId id="263" r:id="rId3"/>
    <p:sldId id="271" r:id="rId4"/>
    <p:sldId id="269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6" r:id="rId19"/>
    <p:sldId id="287" r:id="rId20"/>
    <p:sldId id="290" r:id="rId21"/>
    <p:sldId id="291" r:id="rId22"/>
    <p:sldId id="289" r:id="rId23"/>
    <p:sldId id="288" r:id="rId24"/>
    <p:sldId id="292" r:id="rId25"/>
    <p:sldId id="259" r:id="rId26"/>
    <p:sldId id="285" r:id="rId27"/>
    <p:sldId id="293" r:id="rId28"/>
    <p:sldId id="298" r:id="rId29"/>
    <p:sldId id="294" r:id="rId30"/>
    <p:sldId id="297" r:id="rId31"/>
    <p:sldId id="296" r:id="rId32"/>
    <p:sldId id="295" r:id="rId33"/>
    <p:sldId id="303" r:id="rId34"/>
    <p:sldId id="302" r:id="rId35"/>
    <p:sldId id="301" r:id="rId36"/>
    <p:sldId id="315" r:id="rId37"/>
    <p:sldId id="316" r:id="rId38"/>
    <p:sldId id="317" r:id="rId39"/>
    <p:sldId id="318" r:id="rId40"/>
    <p:sldId id="319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13" r:id="rId51"/>
    <p:sldId id="314" r:id="rId5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лексей Я. Вагнер" initials="АЯВ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58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75A3FF"/>
    <a:srgbClr val="CC3300"/>
    <a:srgbClr val="FFBE7D"/>
    <a:srgbClr val="FF9B9B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63" autoAdjust="0"/>
    <p:restoredTop sz="80952" autoAdjust="0"/>
  </p:normalViewPr>
  <p:slideViewPr>
    <p:cSldViewPr>
      <p:cViewPr>
        <p:scale>
          <a:sx n="70" d="100"/>
          <a:sy n="70" d="100"/>
        </p:scale>
        <p:origin x="-1182" y="-9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11625-617E-413C-9E57-1EC2E4320591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3BF3B-6255-43EA-8422-5C8DE886A4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521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3BF3B-6255-43EA-8422-5C8DE886A46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3BF3B-6255-43EA-8422-5C8DE886A46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3BF3B-6255-43EA-8422-5C8DE886A46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3BF3B-6255-43EA-8422-5C8DE886A46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3BF3B-6255-43EA-8422-5C8DE886A467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3BF3B-6255-43EA-8422-5C8DE886A46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3BF3B-6255-43EA-8422-5C8DE886A46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3BF3B-6255-43EA-8422-5C8DE886A467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3BF3B-6255-43EA-8422-5C8DE886A467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3BF3B-6255-43EA-8422-5C8DE886A467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3BF3B-6255-43EA-8422-5C8DE886A467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3BF3B-6255-43EA-8422-5C8DE886A46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3BF3B-6255-43EA-8422-5C8DE886A467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3BF3B-6255-43EA-8422-5C8DE886A467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3BF3B-6255-43EA-8422-5C8DE886A467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3BF3B-6255-43EA-8422-5C8DE886A467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3BF3B-6255-43EA-8422-5C8DE886A467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3BF3B-6255-43EA-8422-5C8DE886A467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3BF3B-6255-43EA-8422-5C8DE886A467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3BF3B-6255-43EA-8422-5C8DE886A467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3BF3B-6255-43EA-8422-5C8DE886A467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3BF3B-6255-43EA-8422-5C8DE886A467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3BF3B-6255-43EA-8422-5C8DE886A46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3BF3B-6255-43EA-8422-5C8DE886A467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3BF3B-6255-43EA-8422-5C8DE886A467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3BF3B-6255-43EA-8422-5C8DE886A467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3BF3B-6255-43EA-8422-5C8DE886A467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3BF3B-6255-43EA-8422-5C8DE886A467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3BF3B-6255-43EA-8422-5C8DE886A467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3BF3B-6255-43EA-8422-5C8DE886A467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3BF3B-6255-43EA-8422-5C8DE886A467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3BF3B-6255-43EA-8422-5C8DE886A467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3BF3B-6255-43EA-8422-5C8DE886A467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3BF3B-6255-43EA-8422-5C8DE886A46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3BF3B-6255-43EA-8422-5C8DE886A467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3BF3B-6255-43EA-8422-5C8DE886A467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3BF3B-6255-43EA-8422-5C8DE886A467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3BF3B-6255-43EA-8422-5C8DE886A467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3BF3B-6255-43EA-8422-5C8DE886A467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3BF3B-6255-43EA-8422-5C8DE886A467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3BF3B-6255-43EA-8422-5C8DE886A467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3BF3B-6255-43EA-8422-5C8DE886A467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3BF3B-6255-43EA-8422-5C8DE886A467}" type="slidenum">
              <a:rPr lang="ru-RU" smtClean="0"/>
              <a:pPr/>
              <a:t>48</a:t>
            </a:fld>
            <a:endParaRPr lang="ru-RU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3BF3B-6255-43EA-8422-5C8DE886A467}" type="slidenum">
              <a:rPr lang="ru-RU" smtClean="0"/>
              <a:pPr/>
              <a:t>49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3BF3B-6255-43EA-8422-5C8DE886A46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3BF3B-6255-43EA-8422-5C8DE886A467}" type="slidenum">
              <a:rPr lang="ru-RU" smtClean="0"/>
              <a:pPr/>
              <a:t>50</a:t>
            </a:fld>
            <a:endParaRPr lang="ru-RU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3BF3B-6255-43EA-8422-5C8DE886A467}" type="slidenum">
              <a:rPr lang="ru-RU" smtClean="0"/>
              <a:pPr/>
              <a:t>51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3BF3B-6255-43EA-8422-5C8DE886A46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3BF3B-6255-43EA-8422-5C8DE886A46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3BF3B-6255-43EA-8422-5C8DE886A46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3BF3B-6255-43EA-8422-5C8DE886A46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jpeg"/><Relationship Id="rId5" Type="http://schemas.openxmlformats.org/officeDocument/2006/relationships/image" Target="../media/image3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4.jpe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6.jpe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7.jpe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8.jpe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5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9.jpe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0.jpe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1.jpe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2.jpe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3.jpe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4.jpe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6.jpe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7.jpe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8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9.jpeg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1.jpeg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2.jpeg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3.jpeg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4.jpeg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5.jpeg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6.jpeg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7.jpeg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8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9.jpeg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0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143000" y="-1143000"/>
            <a:ext cx="6858002" cy="91440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0400" y="6400800"/>
            <a:ext cx="2819400" cy="457200"/>
          </a:xfrm>
        </p:spPr>
        <p:txBody>
          <a:bodyPr>
            <a:normAutofit fontScale="90000"/>
          </a:bodyPr>
          <a:lstStyle/>
          <a:p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2010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 bwMode="white">
          <a:xfrm>
            <a:off x="1600200" y="1219200"/>
            <a:ext cx="6324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Segoe UI" pitchFamily="34" charset="0"/>
              </a:rPr>
              <a:t>СОВРЕМЕННЫЕ ФУНКЦИОНАЛЬНЫЕ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+mj-ea"/>
              <a:cs typeface="Segoe U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Segoe UI" pitchFamily="34" charset="0"/>
              </a:rPr>
              <a:t> </a:t>
            </a:r>
            <a:r>
              <a:rPr lang="ru-RU" b="1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j-ea"/>
                <a:cs typeface="Segoe UI" pitchFamily="34" charset="0"/>
              </a:rPr>
              <a:t>МАЛЯРНЫЕ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Segoe UI" pitchFamily="34" charset="0"/>
              </a:rPr>
              <a:t>ИНСТРУМЕНТЫ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Arial" pitchFamily="34" charset="0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Arial" pitchFamily="34" charset="0"/>
              </a:rPr>
            </a:b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5791200"/>
            <a:ext cx="1524000" cy="45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</p:pic>
      <p:sp>
        <p:nvSpPr>
          <p:cNvPr id="18" name="Прямоугольник 17"/>
          <p:cNvSpPr/>
          <p:nvPr/>
        </p:nvSpPr>
        <p:spPr>
          <a:xfrm>
            <a:off x="609600" y="838200"/>
            <a:ext cx="56388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Segoe UI" pitchFamily="34" charset="0"/>
                <a:cs typeface="Segoe UI" pitchFamily="34" charset="0"/>
              </a:rPr>
              <a:t>Кисти плоские “Эксперт”, толщина 25-35 мм., светлая натуральная щетина, синяя пластиковая ручка, </a:t>
            </a:r>
            <a:br>
              <a:rPr lang="ru-RU" sz="1400" b="1" dirty="0" smtClean="0">
                <a:latin typeface="Segoe UI" pitchFamily="34" charset="0"/>
                <a:cs typeface="Segoe UI" pitchFamily="34" charset="0"/>
              </a:rPr>
            </a:br>
            <a:r>
              <a:rPr lang="ru-RU" sz="1400" b="1" dirty="0" smtClean="0">
                <a:latin typeface="Segoe UI" pitchFamily="34" charset="0"/>
                <a:cs typeface="Segoe UI" pitchFamily="34" charset="0"/>
              </a:rPr>
              <a:t>с возможностью крепления на емкости с краской.</a:t>
            </a:r>
          </a:p>
          <a:p>
            <a:pPr algn="ctr"/>
            <a:r>
              <a:rPr lang="ru-RU" sz="1400" dirty="0" smtClean="0"/>
              <a:t> </a:t>
            </a:r>
          </a:p>
          <a:p>
            <a:pPr algn="ctr"/>
            <a:r>
              <a:rPr lang="ru-RU" sz="1400" b="1" dirty="0" smtClean="0">
                <a:latin typeface="Segoe UI" pitchFamily="34" charset="0"/>
                <a:cs typeface="Segoe UI" pitchFamily="34" charset="0"/>
              </a:rPr>
              <a:t> </a:t>
            </a:r>
          </a:p>
          <a:p>
            <a:pPr algn="ctr"/>
            <a:endParaRPr lang="ru-RU" sz="1600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81600" y="1600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4495800" y="3352800"/>
            <a:ext cx="4267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6858000" y="1371600"/>
            <a:ext cx="18288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Segoe UI" pitchFamily="34" charset="0"/>
                <a:cs typeface="Segoe UI" pitchFamily="34" charset="0"/>
              </a:rPr>
              <a:t>Плоские кисти «Эксперт» – изготавливаются с синей или желтой пластмассовой ручкой стандартной или фигурной формы, устойчивы к воздействию агрессивных сред, с возможностью крепления к емкости с краской. Светлая натуральная щетина двойной набивки предназначена для работы на больших поверхностях. Качественная высокопродуктивная кисть с большим удержанием краски.</a:t>
            </a:r>
            <a:endParaRPr lang="ru-RU" sz="1100" b="1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3" name="Picture 29" descr="http://www.akor.ru/assets/images/foto%20productov/expert1/expert_ploska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1905000"/>
            <a:ext cx="2743200" cy="2672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990600" y="4876800"/>
          <a:ext cx="4876799" cy="1143000"/>
        </p:xfrm>
        <a:graphic>
          <a:graphicData uri="http://schemas.openxmlformats.org/drawingml/2006/table">
            <a:tbl>
              <a:tblPr/>
              <a:tblGrid>
                <a:gridCol w="1682389"/>
                <a:gridCol w="1149988"/>
                <a:gridCol w="1022211"/>
                <a:gridCol w="1022211"/>
              </a:tblGrid>
              <a:tr h="4502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Ширина (мм)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Толщина (мм)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Длина щетины (мм)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09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КП 120х25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120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09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КП 120х35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120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09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КП 120х35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120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7" name="Текст 4"/>
          <p:cNvSpPr>
            <a:spLocks noGrp="1"/>
          </p:cNvSpPr>
          <p:nvPr>
            <p:ph type="body" sz="quarter" idx="4294967295"/>
          </p:nvPr>
        </p:nvSpPr>
        <p:spPr>
          <a:xfrm rot="16200000">
            <a:off x="8001001" y="838200"/>
            <a:ext cx="1981199" cy="3047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000" b="1" dirty="0" smtClean="0">
                <a:latin typeface="Segoe UI" pitchFamily="34" charset="0"/>
                <a:cs typeface="Segoe UI" pitchFamily="34" charset="0"/>
              </a:rPr>
              <a:t>Высококачественные кисти</a:t>
            </a:r>
          </a:p>
          <a:p>
            <a:pPr algn="ctr">
              <a:lnSpc>
                <a:spcPct val="150000"/>
              </a:lnSpc>
              <a:buNone/>
            </a:pPr>
            <a:endParaRPr lang="ru-RU" sz="1000" spc="3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5791200"/>
            <a:ext cx="1524000" cy="45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</p:pic>
      <p:sp>
        <p:nvSpPr>
          <p:cNvPr id="19" name="TextBox 18"/>
          <p:cNvSpPr txBox="1"/>
          <p:nvPr/>
        </p:nvSpPr>
        <p:spPr>
          <a:xfrm>
            <a:off x="5181600" y="1600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4381500" y="3162300"/>
            <a:ext cx="4343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3" descr="http://www.akor.ru/assets/images/foto%20productov/expert1/expert_ov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2057400"/>
            <a:ext cx="2501153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Текст 2"/>
          <p:cNvSpPr>
            <a:spLocks noGrp="1"/>
          </p:cNvSpPr>
          <p:nvPr>
            <p:ph type="body" idx="1"/>
          </p:nvPr>
        </p:nvSpPr>
        <p:spPr>
          <a:xfrm>
            <a:off x="685800" y="1066800"/>
            <a:ext cx="5334000" cy="10668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5600" b="1" dirty="0" smtClean="0">
                <a:latin typeface="Segoe UI" pitchFamily="34" charset="0"/>
                <a:cs typeface="Segoe UI" pitchFamily="34" charset="0"/>
              </a:rPr>
              <a:t>       </a:t>
            </a:r>
            <a:r>
              <a:rPr lang="ru-RU" sz="5600" b="1" dirty="0" smtClean="0">
                <a:latin typeface="Segoe UI" pitchFamily="34" charset="0"/>
                <a:cs typeface="Segoe UI" pitchFamily="34" charset="0"/>
              </a:rPr>
              <a:t>Кисти овальные “Эксперт”, толщина 40 мм., светлая натуральная</a:t>
            </a:r>
            <a:r>
              <a:rPr lang="en-US" sz="5600" b="1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ru-RU" sz="5600" b="1" dirty="0" smtClean="0">
                <a:latin typeface="Segoe UI" pitchFamily="34" charset="0"/>
                <a:cs typeface="Segoe UI" pitchFamily="34" charset="0"/>
              </a:rPr>
              <a:t>щетина,</a:t>
            </a:r>
            <a:r>
              <a:rPr lang="en-US" sz="5600" b="1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ru-RU" sz="5600" b="1" dirty="0" smtClean="0">
                <a:latin typeface="Segoe UI" pitchFamily="34" charset="0"/>
                <a:cs typeface="Segoe UI" pitchFamily="34" charset="0"/>
              </a:rPr>
              <a:t>съемная пластиковая ручка. Возможность крепления удлинителей: как телескопического, для валиков, так и резьбового.</a:t>
            </a:r>
          </a:p>
          <a:p>
            <a:endParaRPr lang="ru-RU" dirty="0"/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838200" y="4953000"/>
          <a:ext cx="5257801" cy="638299"/>
        </p:xfrm>
        <a:graphic>
          <a:graphicData uri="http://schemas.openxmlformats.org/drawingml/2006/table">
            <a:tbl>
              <a:tblPr/>
              <a:tblGrid>
                <a:gridCol w="1765474"/>
                <a:gridCol w="1059284"/>
                <a:gridCol w="1059284"/>
                <a:gridCol w="1373759"/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/>
                        </a:rPr>
                        <a:t>Ширина (мм)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Толщина (мм)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Длина щетины (мм)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72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ККО 120х40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120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/>
                        </a:rPr>
                        <a:t>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7" name="Текст 4"/>
          <p:cNvSpPr>
            <a:spLocks noGrp="1"/>
          </p:cNvSpPr>
          <p:nvPr>
            <p:ph type="body" sz="quarter" idx="4294967295"/>
          </p:nvPr>
        </p:nvSpPr>
        <p:spPr>
          <a:xfrm rot="16200000">
            <a:off x="8001001" y="838200"/>
            <a:ext cx="1981199" cy="3047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000" b="1" dirty="0" smtClean="0">
                <a:latin typeface="Segoe UI" pitchFamily="34" charset="0"/>
                <a:cs typeface="Segoe UI" pitchFamily="34" charset="0"/>
              </a:rPr>
              <a:t>Высококачественные кисти</a:t>
            </a:r>
          </a:p>
          <a:p>
            <a:pPr algn="ctr">
              <a:lnSpc>
                <a:spcPct val="150000"/>
              </a:lnSpc>
              <a:buNone/>
            </a:pPr>
            <a:endParaRPr lang="ru-RU" sz="1000" spc="3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5791200"/>
            <a:ext cx="1524000" cy="45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</p:pic>
      <p:cxnSp>
        <p:nvCxnSpPr>
          <p:cNvPr id="21" name="Прямая соединительная линия 20"/>
          <p:cNvCxnSpPr/>
          <p:nvPr/>
        </p:nvCxnSpPr>
        <p:spPr>
          <a:xfrm rot="5400000">
            <a:off x="4305300" y="3086100"/>
            <a:ext cx="449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Текст 2"/>
          <p:cNvSpPr>
            <a:spLocks noGrp="1"/>
          </p:cNvSpPr>
          <p:nvPr>
            <p:ph type="body" idx="1"/>
          </p:nvPr>
        </p:nvSpPr>
        <p:spPr>
          <a:xfrm>
            <a:off x="1447800" y="838200"/>
            <a:ext cx="3886200" cy="83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>
                <a:latin typeface="Segoe UI" pitchFamily="34" charset="0"/>
                <a:cs typeface="Segoe UI" pitchFamily="34" charset="0"/>
              </a:rPr>
              <a:t>Кисть-ручник “Эксперт”, круглая, светлая натуральная щетина, желтая  или синяя пластиковая ручка.</a:t>
            </a:r>
          </a:p>
          <a:p>
            <a:endParaRPr lang="ru-RU" sz="1400" dirty="0"/>
          </a:p>
        </p:txBody>
      </p:sp>
      <p:pic>
        <p:nvPicPr>
          <p:cNvPr id="9" name="Picture 37" descr="http://www.akor.ru/assets/images/foto%20productov/expert1/expert_krug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1752600"/>
            <a:ext cx="2667000" cy="2596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685800" y="4572000"/>
          <a:ext cx="5410200" cy="1548493"/>
        </p:xfrm>
        <a:graphic>
          <a:graphicData uri="http://schemas.openxmlformats.org/drawingml/2006/table">
            <a:tbl>
              <a:tblPr/>
              <a:tblGrid>
                <a:gridCol w="2398496"/>
                <a:gridCol w="1490327"/>
                <a:gridCol w="1521377"/>
              </a:tblGrid>
              <a:tr h="1768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Ширина (мм)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Длина щетины (мм)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375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КР-15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375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КР-20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375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КР-25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375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КР-30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375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КР-35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375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 КР-40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 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 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375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 КР-45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 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375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 КР-50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 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 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375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 КР-55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 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 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  <p:sp>
        <p:nvSpPr>
          <p:cNvPr id="13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6400800" y="1066800"/>
            <a:ext cx="2362200" cy="449580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ru-RU" sz="1100" dirty="0" smtClean="0">
                <a:latin typeface="Segoe UI" pitchFamily="34" charset="0"/>
                <a:cs typeface="Segoe UI" pitchFamily="34" charset="0"/>
              </a:rPr>
              <a:t>        </a:t>
            </a:r>
            <a:r>
              <a:rPr lang="ru-RU" sz="1100" b="1" dirty="0" smtClean="0">
                <a:latin typeface="Segoe UI" pitchFamily="34" charset="0"/>
                <a:cs typeface="Segoe UI" pitchFamily="34" charset="0"/>
              </a:rPr>
              <a:t> Кисти этой группы – наиболее распространенный вид круглых кистей для проведения малярных работ широкого спектра (наружных и внутренних) различными составами ЛКМ на ровных и профильных поверхностях не очень больших размеров. Применяются как для подготовки поверхностей под окраску, так и непосредственно под окраску. Наибольшее применение находят при работе на небольших поверхностях, таких, как оконные рамы, двери, плинтусы, перила, отопительные радиаторы и др.</a:t>
            </a:r>
            <a:endParaRPr lang="ru-RU" sz="1100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4294967295"/>
          </p:nvPr>
        </p:nvSpPr>
        <p:spPr>
          <a:xfrm rot="16200000">
            <a:off x="8001001" y="838200"/>
            <a:ext cx="1981199" cy="3047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000" b="1" dirty="0" smtClean="0">
                <a:latin typeface="Segoe UI" pitchFamily="34" charset="0"/>
                <a:cs typeface="Segoe UI" pitchFamily="34" charset="0"/>
              </a:rPr>
              <a:t>Высококачественные кисти</a:t>
            </a:r>
          </a:p>
          <a:p>
            <a:pPr algn="ctr">
              <a:lnSpc>
                <a:spcPct val="150000"/>
              </a:lnSpc>
              <a:buNone/>
            </a:pPr>
            <a:endParaRPr lang="ru-RU" sz="1000" spc="3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5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5791200"/>
            <a:ext cx="1524000" cy="45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</p:pic>
      <p:sp>
        <p:nvSpPr>
          <p:cNvPr id="19" name="TextBox 18"/>
          <p:cNvSpPr txBox="1"/>
          <p:nvPr/>
        </p:nvSpPr>
        <p:spPr>
          <a:xfrm>
            <a:off x="5181600" y="1600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4381500" y="3162300"/>
            <a:ext cx="4343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219200" y="4876800"/>
          <a:ext cx="4648199" cy="781050"/>
        </p:xfrm>
        <a:graphic>
          <a:graphicData uri="http://schemas.openxmlformats.org/drawingml/2006/table">
            <a:tbl>
              <a:tblPr/>
              <a:tblGrid>
                <a:gridCol w="1499419"/>
                <a:gridCol w="993122"/>
                <a:gridCol w="934703"/>
                <a:gridCol w="1220955"/>
              </a:tblGrid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Ширина (мм)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/>
                        </a:rPr>
                        <a:t>Толщина (мм)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Длина щетины (мм)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КП 140х50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/>
                        </a:rPr>
                        <a:t>140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КП 140х70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 170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/>
                        </a:rPr>
                        <a:t> 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4" name="Picture 41" descr="http://www.akor.ru/assets/images/foto%20productov/expert1/kist_maklovic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3827" y="1925172"/>
            <a:ext cx="2902973" cy="2646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457200" y="762000"/>
            <a:ext cx="5867400" cy="1295400"/>
          </a:xfrm>
        </p:spPr>
        <p:txBody>
          <a:bodyPr>
            <a:normAutofit fontScale="25000" lnSpcReduction="20000"/>
          </a:bodyPr>
          <a:lstStyle/>
          <a:p>
            <a:pPr fontAlgn="t">
              <a:buNone/>
            </a:pPr>
            <a:r>
              <a:rPr lang="en-US" dirty="0" smtClean="0"/>
              <a:t>             </a:t>
            </a:r>
            <a:r>
              <a:rPr lang="ru-RU" sz="5600" b="1" dirty="0" err="1" smtClean="0">
                <a:latin typeface="Segoe UI" pitchFamily="34" charset="0"/>
                <a:cs typeface="Segoe UI" pitchFamily="34" charset="0"/>
              </a:rPr>
              <a:t>Кисть-макловица</a:t>
            </a:r>
            <a:r>
              <a:rPr lang="ru-RU" sz="5600" b="1" dirty="0" smtClean="0">
                <a:latin typeface="Segoe UI" pitchFamily="34" charset="0"/>
                <a:cs typeface="Segoe UI" pitchFamily="34" charset="0"/>
              </a:rPr>
              <a:t>, толщина 50 и 70 мм., синее синтетическое волокно, съемная пластиковая ручка. Возможность</a:t>
            </a:r>
            <a:r>
              <a:rPr lang="en-US" sz="5600" b="1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ru-RU" sz="5600" b="1" dirty="0" smtClean="0">
                <a:latin typeface="Segoe UI" pitchFamily="34" charset="0"/>
                <a:cs typeface="Segoe UI" pitchFamily="34" charset="0"/>
              </a:rPr>
              <a:t>крепления удлинителей: как телескопического, для</a:t>
            </a:r>
            <a:r>
              <a:rPr lang="en-US" sz="5600" b="1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ru-RU" sz="5600" b="1" dirty="0" smtClean="0">
                <a:latin typeface="Segoe UI" pitchFamily="34" charset="0"/>
                <a:cs typeface="Segoe UI" pitchFamily="34" charset="0"/>
              </a:rPr>
              <a:t>валиков, так и резьбового. Красная и желтая пластиковая ручка.</a:t>
            </a:r>
          </a:p>
          <a:p>
            <a:endParaRPr lang="ru-RU" dirty="0"/>
          </a:p>
        </p:txBody>
      </p:sp>
      <p:sp>
        <p:nvSpPr>
          <p:cNvPr id="20" name="Текст 4"/>
          <p:cNvSpPr>
            <a:spLocks noGrp="1"/>
          </p:cNvSpPr>
          <p:nvPr>
            <p:ph type="body" sz="quarter" idx="4294967295"/>
          </p:nvPr>
        </p:nvSpPr>
        <p:spPr>
          <a:xfrm rot="16200000">
            <a:off x="8001001" y="838200"/>
            <a:ext cx="1981199" cy="3047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000" b="1" dirty="0" smtClean="0">
                <a:latin typeface="Segoe UI" pitchFamily="34" charset="0"/>
                <a:cs typeface="Segoe UI" pitchFamily="34" charset="0"/>
              </a:rPr>
              <a:t>Высококачественные кисти</a:t>
            </a:r>
          </a:p>
          <a:p>
            <a:pPr algn="ctr">
              <a:lnSpc>
                <a:spcPct val="150000"/>
              </a:lnSpc>
              <a:buNone/>
            </a:pPr>
            <a:endParaRPr lang="ru-RU" sz="1000" spc="3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5791200"/>
            <a:ext cx="1524000" cy="45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</p:pic>
      <p:sp>
        <p:nvSpPr>
          <p:cNvPr id="19" name="TextBox 18"/>
          <p:cNvSpPr txBox="1"/>
          <p:nvPr/>
        </p:nvSpPr>
        <p:spPr>
          <a:xfrm>
            <a:off x="5181600" y="1600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4381500" y="3162300"/>
            <a:ext cx="4343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533400" y="609600"/>
            <a:ext cx="5867400" cy="1295400"/>
          </a:xfrm>
        </p:spPr>
        <p:txBody>
          <a:bodyPr>
            <a:normAutofit/>
          </a:bodyPr>
          <a:lstStyle/>
          <a:p>
            <a:pPr fontAlgn="t">
              <a:buNone/>
            </a:pPr>
            <a:r>
              <a:rPr lang="en-US" dirty="0" smtClean="0"/>
              <a:t>             </a:t>
            </a:r>
            <a:endParaRPr lang="ru-RU" sz="5600" b="1" dirty="0" smtClean="0">
              <a:latin typeface="Segoe UI" pitchFamily="34" charset="0"/>
              <a:cs typeface="Segoe UI" pitchFamily="34" charset="0"/>
            </a:endParaRPr>
          </a:p>
          <a:p>
            <a:endParaRPr lang="ru-RU" dirty="0"/>
          </a:p>
        </p:txBody>
      </p:sp>
      <p:sp>
        <p:nvSpPr>
          <p:cNvPr id="12" name="Содержимое 5"/>
          <p:cNvSpPr txBox="1">
            <a:spLocks/>
          </p:cNvSpPr>
          <p:nvPr/>
        </p:nvSpPr>
        <p:spPr>
          <a:xfrm>
            <a:off x="6400800" y="1219200"/>
            <a:ext cx="2362200" cy="41148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t>        </a:t>
            </a: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t> 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t>Кисти группы “Мастер” разработаны специально для профессиональных работ. Используются малярами-профессионалами для выполнения широкого спектра сложных и ответственных работ высокого качества.</a:t>
            </a:r>
            <a:b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</a:b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t>Могут применяться с различными типами красок и лаков, для наружных и внутренних работ на поверхностях различного размера. Подходят для подготовительных работ и для нанесения различных составов, для обработки свежеокрашенных поверхностей.</a:t>
            </a:r>
            <a:b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</a:b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t>В отличие от высококачественных кистей, профессиональные кисти имеют еще более плотную набивку натуральной щетины,  синтетического волокна или их смеси.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838200" y="838200"/>
            <a:ext cx="4803775" cy="114300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fontAlgn="ctr">
              <a:buNone/>
            </a:pPr>
            <a:r>
              <a:rPr lang="ru-RU" sz="5600" b="1" dirty="0" smtClean="0">
                <a:latin typeface="Segoe UI" pitchFamily="34" charset="0"/>
                <a:cs typeface="Segoe UI" pitchFamily="34" charset="0"/>
              </a:rPr>
              <a:t>       Профессиональные флейцевые кисти “Мастер”, толщина 12-17 мм., светлая</a:t>
            </a:r>
            <a:r>
              <a:rPr lang="en-US" sz="5600" b="1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ru-RU" sz="5600" b="1" dirty="0" smtClean="0">
                <a:latin typeface="Segoe UI" pitchFamily="34" charset="0"/>
                <a:cs typeface="Segoe UI" pitchFamily="34" charset="0"/>
              </a:rPr>
              <a:t>натуральная щетина, красная пластиковая ручка с возможностью крепления на емкость с краской.</a:t>
            </a:r>
          </a:p>
          <a:p>
            <a:endParaRPr lang="ru-RU" dirty="0"/>
          </a:p>
        </p:txBody>
      </p:sp>
      <p:pic>
        <p:nvPicPr>
          <p:cNvPr id="45058" name="Picture 2" descr="http://www.akor.ru/assets/images/foto%20productov/master/master_plasti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32280" y="1905000"/>
            <a:ext cx="284988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1447800" y="4800600"/>
          <a:ext cx="3733800" cy="1276350"/>
        </p:xfrm>
        <a:graphic>
          <a:graphicData uri="http://schemas.openxmlformats.org/drawingml/2006/table">
            <a:tbl>
              <a:tblPr/>
              <a:tblGrid>
                <a:gridCol w="1527673"/>
                <a:gridCol w="682127"/>
                <a:gridCol w="762000"/>
                <a:gridCol w="762000"/>
              </a:tblGrid>
              <a:tr h="2690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Ширина (мм)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Толщина (мм)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Длина щетины (мм)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859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КФ 25х12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859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КФ 35х12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859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КФ 50х15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859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КФ 75х17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859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КФ 100х17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3" name="Текст 4"/>
          <p:cNvSpPr>
            <a:spLocks noGrp="1"/>
          </p:cNvSpPr>
          <p:nvPr>
            <p:ph type="body" sz="quarter" idx="4294967295"/>
          </p:nvPr>
        </p:nvSpPr>
        <p:spPr>
          <a:xfrm rot="16200000">
            <a:off x="8077200" y="762000"/>
            <a:ext cx="1828800" cy="304800"/>
          </a:xfrm>
          <a:prstGeom prst="rect">
            <a:avLst/>
          </a:prstGeom>
          <a:solidFill>
            <a:srgbClr val="CC3300"/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000" b="1" dirty="0" smtClean="0">
                <a:latin typeface="Segoe UI" pitchFamily="34" charset="0"/>
                <a:cs typeface="Segoe UI" pitchFamily="34" charset="0"/>
              </a:rPr>
              <a:t>Профессиональные кисти</a:t>
            </a:r>
          </a:p>
          <a:p>
            <a:pPr algn="ctr">
              <a:lnSpc>
                <a:spcPct val="150000"/>
              </a:lnSpc>
              <a:buNone/>
            </a:pPr>
            <a:endParaRPr lang="ru-RU" sz="1000" spc="3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5791200"/>
            <a:ext cx="1524000" cy="45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</p:pic>
      <p:cxnSp>
        <p:nvCxnSpPr>
          <p:cNvPr id="21" name="Прямая соединительная линия 20"/>
          <p:cNvCxnSpPr/>
          <p:nvPr/>
        </p:nvCxnSpPr>
        <p:spPr>
          <a:xfrm rot="5400000">
            <a:off x="4533900" y="3162300"/>
            <a:ext cx="4343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одержимое 5"/>
          <p:cNvSpPr txBox="1">
            <a:spLocks/>
          </p:cNvSpPr>
          <p:nvPr/>
        </p:nvSpPr>
        <p:spPr>
          <a:xfrm>
            <a:off x="6629400" y="1143000"/>
            <a:ext cx="2133600" cy="41148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t>        </a:t>
            </a: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t> 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t>Кисти группы “Мастер” разработаны специально для профессиональных работ. Используются малярами-профессионалами для выполнения широкого спектра сложных и ответственных работ высокого качества.</a:t>
            </a:r>
            <a:b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</a:b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t>Могут применяться с различными типами красок и лаков, для наружных и внутренних работ на поверхностях различного размера. Подходят для подготовительных работ и для нанесения различных составов, для обработки свежеокрашенных поверхностей.</a:t>
            </a:r>
            <a:b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</a:b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t>В отличие от высококачественных кистей, профессиональные кисти имеют еще более плотную набивку натуральной щетины,  синтетического волокна или их смеси.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4034" name="Picture 2" descr="http://www.akor.ru/assets/images/foto%20productov/master/master_plasti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2902" y="2076449"/>
            <a:ext cx="2517698" cy="2419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 </a:t>
            </a:r>
          </a:p>
        </p:txBody>
      </p:sp>
      <p:sp>
        <p:nvSpPr>
          <p:cNvPr id="15" name="Текст 7"/>
          <p:cNvSpPr txBox="1">
            <a:spLocks noGrp="1"/>
          </p:cNvSpPr>
          <p:nvPr>
            <p:ph type="body" idx="1"/>
          </p:nvPr>
        </p:nvSpPr>
        <p:spPr>
          <a:xfrm>
            <a:off x="609600" y="762000"/>
            <a:ext cx="571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b="1" dirty="0" smtClean="0">
                <a:latin typeface="Segoe UI" pitchFamily="34" charset="0"/>
                <a:cs typeface="Segoe UI" pitchFamily="34" charset="0"/>
              </a:rPr>
              <a:t>       </a:t>
            </a:r>
            <a:r>
              <a:rPr lang="ru-RU" sz="1400" b="1" dirty="0" smtClean="0">
                <a:latin typeface="Segoe UI" pitchFamily="34" charset="0"/>
                <a:cs typeface="Segoe UI" pitchFamily="34" charset="0"/>
              </a:rPr>
              <a:t>Профессиональные флейцевые кисти “Мастер”, толщина 12-17 мм., смесь натуральной</a:t>
            </a:r>
            <a:br>
              <a:rPr lang="ru-RU" sz="1400" b="1" dirty="0" smtClean="0">
                <a:latin typeface="Segoe UI" pitchFamily="34" charset="0"/>
                <a:cs typeface="Segoe UI" pitchFamily="34" charset="0"/>
              </a:rPr>
            </a:br>
            <a:r>
              <a:rPr lang="ru-RU" sz="1400" b="1" dirty="0" smtClean="0">
                <a:latin typeface="Segoe UI" pitchFamily="34" charset="0"/>
                <a:cs typeface="Segoe UI" pitchFamily="34" charset="0"/>
              </a:rPr>
              <a:t>щетины и синтетического волокна, красная пластиковая ручка с возможностью крепления на емкость с краской.  </a:t>
            </a:r>
            <a:endParaRPr lang="ru-RU" sz="1400" b="1" dirty="0">
              <a:latin typeface="Segoe UI" pitchFamily="34" charset="0"/>
              <a:cs typeface="Segoe UI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219200" y="4876800"/>
          <a:ext cx="4572000" cy="1123950"/>
        </p:xfrm>
        <a:graphic>
          <a:graphicData uri="http://schemas.openxmlformats.org/drawingml/2006/table">
            <a:tbl>
              <a:tblPr/>
              <a:tblGrid>
                <a:gridCol w="1432193"/>
                <a:gridCol w="807904"/>
                <a:gridCol w="881349"/>
                <a:gridCol w="1450554"/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Ширина (мм)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/>
                        </a:rPr>
                        <a:t>Толщина (мм)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Длина щетины (мм)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КФ 25х12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КФ 35х12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КФ 50х15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КФ 75х17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КФ 100х17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3" name="Текст 4"/>
          <p:cNvSpPr>
            <a:spLocks noGrp="1"/>
          </p:cNvSpPr>
          <p:nvPr>
            <p:ph type="body" sz="quarter" idx="4294967295"/>
          </p:nvPr>
        </p:nvSpPr>
        <p:spPr>
          <a:xfrm rot="16200000">
            <a:off x="8077200" y="762000"/>
            <a:ext cx="1828800" cy="304800"/>
          </a:xfrm>
          <a:prstGeom prst="rect">
            <a:avLst/>
          </a:prstGeom>
          <a:solidFill>
            <a:srgbClr val="CC3300"/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000" b="1" dirty="0" smtClean="0">
                <a:latin typeface="Segoe UI" pitchFamily="34" charset="0"/>
                <a:cs typeface="Segoe UI" pitchFamily="34" charset="0"/>
              </a:rPr>
              <a:t>Профессиональные кисти</a:t>
            </a:r>
          </a:p>
          <a:p>
            <a:pPr algn="ctr">
              <a:lnSpc>
                <a:spcPct val="150000"/>
              </a:lnSpc>
              <a:buNone/>
            </a:pPr>
            <a:endParaRPr lang="ru-RU" sz="1000" spc="3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5791200"/>
            <a:ext cx="1524000" cy="45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</p:pic>
      <p:sp>
        <p:nvSpPr>
          <p:cNvPr id="19" name="TextBox 18"/>
          <p:cNvSpPr txBox="1"/>
          <p:nvPr/>
        </p:nvSpPr>
        <p:spPr>
          <a:xfrm>
            <a:off x="5181600" y="1600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4610100" y="3238500"/>
            <a:ext cx="4343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533400" y="609600"/>
            <a:ext cx="5867400" cy="1295400"/>
          </a:xfrm>
        </p:spPr>
        <p:txBody>
          <a:bodyPr>
            <a:normAutofit/>
          </a:bodyPr>
          <a:lstStyle/>
          <a:p>
            <a:pPr fontAlgn="t">
              <a:buNone/>
            </a:pPr>
            <a:r>
              <a:rPr lang="en-US" dirty="0" smtClean="0"/>
              <a:t>             </a:t>
            </a:r>
            <a:endParaRPr lang="ru-RU" sz="5600" b="1" dirty="0" smtClean="0">
              <a:latin typeface="Segoe UI" pitchFamily="34" charset="0"/>
              <a:cs typeface="Segoe UI" pitchFamily="34" charset="0"/>
            </a:endParaRPr>
          </a:p>
          <a:p>
            <a:endParaRPr lang="ru-RU" dirty="0"/>
          </a:p>
        </p:txBody>
      </p:sp>
      <p:sp>
        <p:nvSpPr>
          <p:cNvPr id="12" name="Содержимое 5"/>
          <p:cNvSpPr txBox="1">
            <a:spLocks/>
          </p:cNvSpPr>
          <p:nvPr/>
        </p:nvSpPr>
        <p:spPr>
          <a:xfrm>
            <a:off x="6629400" y="1219200"/>
            <a:ext cx="2133600" cy="41148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t>        </a:t>
            </a: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t> 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t>Кисти группы “Мастер” разработаны специально для профессиональных работ. Используются малярами-профессионалами для выполнения широкого спектра сложных и ответственных работ высокого качества.</a:t>
            </a:r>
            <a:b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</a:b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t>Могут применяться с различными типами красок и лаков, для наружных и внутренних работ на поверхностях различного размера. Подходят для подготовительных работ и для нанесения различных составов, для обработки свежеокрашенных поверхностей.</a:t>
            </a:r>
            <a:b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</a:b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t>В отличие от высококачественных кистей, профессиональные кисти имеют еще более плотную набивку натуральной щетины,  синтетического волокна или их смеси.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 </a:t>
            </a: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 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914400" y="5334000"/>
          <a:ext cx="4648200" cy="579893"/>
        </p:xfrm>
        <a:graphic>
          <a:graphicData uri="http://schemas.openxmlformats.org/drawingml/2006/table">
            <a:tbl>
              <a:tblPr/>
              <a:tblGrid>
                <a:gridCol w="1456062"/>
                <a:gridCol w="821369"/>
                <a:gridCol w="896039"/>
                <a:gridCol w="1474730"/>
              </a:tblGrid>
              <a:tr h="3047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Ширина (мм)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Толщина (мм)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Длина щетины (мм)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55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/>
                        </a:rPr>
                        <a:t>КФ 200х12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4" name="Содержимое 3"/>
          <p:cNvSpPr txBox="1">
            <a:spLocks/>
          </p:cNvSpPr>
          <p:nvPr/>
        </p:nvSpPr>
        <p:spPr>
          <a:xfrm>
            <a:off x="381000" y="990600"/>
            <a:ext cx="6172200" cy="12191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Кисти лаковые “Мастер”, шириной 200 мм. Кисти предназначены</a:t>
            </a:r>
            <a:r>
              <a:rPr kumimoji="0" lang="en-US" sz="15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для лакировки больших поверхностей. Волокна кисти смешаны из натуральной щетины и высококачественных </a:t>
            </a:r>
            <a:r>
              <a:rPr kumimoji="0" lang="ru-RU" sz="1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расщепле</a:t>
            </a:r>
            <a:r>
              <a:rPr lang="ru-RU" sz="1500" b="1" dirty="0" err="1" smtClean="0">
                <a:latin typeface="Segoe UI" pitchFamily="34" charset="0"/>
                <a:cs typeface="Segoe UI" pitchFamily="34" charset="0"/>
              </a:rPr>
              <a:t>н</a:t>
            </a:r>
            <a:r>
              <a:rPr kumimoji="0" lang="ru-RU" sz="1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ных</a:t>
            </a:r>
            <a:r>
              <a:rPr lang="ru-RU" sz="1500" b="1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синтетических волокон для придания легкости в работе и создания идеально ровных поверхностей.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Picture 45" descr="http://www.akor.ru/assets/images/foto%20productov/master/master_la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2590800"/>
            <a:ext cx="2743200" cy="2207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Текст 4"/>
          <p:cNvSpPr>
            <a:spLocks noGrp="1"/>
          </p:cNvSpPr>
          <p:nvPr>
            <p:ph type="body" sz="quarter" idx="4294967295"/>
          </p:nvPr>
        </p:nvSpPr>
        <p:spPr>
          <a:xfrm rot="16200000">
            <a:off x="8077200" y="762000"/>
            <a:ext cx="1828800" cy="304800"/>
          </a:xfrm>
          <a:prstGeom prst="rect">
            <a:avLst/>
          </a:prstGeom>
          <a:solidFill>
            <a:srgbClr val="CC3300"/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000" b="1" dirty="0" smtClean="0">
                <a:latin typeface="Segoe UI" pitchFamily="34" charset="0"/>
                <a:cs typeface="Segoe UI" pitchFamily="34" charset="0"/>
              </a:rPr>
              <a:t>Профессиональные кисти</a:t>
            </a:r>
          </a:p>
          <a:p>
            <a:pPr algn="ctr">
              <a:lnSpc>
                <a:spcPct val="150000"/>
              </a:lnSpc>
              <a:buNone/>
            </a:pPr>
            <a:endParaRPr lang="ru-RU" sz="1000" spc="3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5791200"/>
            <a:ext cx="1524000" cy="45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</p:pic>
      <p:sp>
        <p:nvSpPr>
          <p:cNvPr id="19" name="TextBox 18"/>
          <p:cNvSpPr txBox="1"/>
          <p:nvPr/>
        </p:nvSpPr>
        <p:spPr>
          <a:xfrm>
            <a:off x="5181600" y="1600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4610100" y="3162300"/>
            <a:ext cx="4343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533400" y="609600"/>
            <a:ext cx="5867400" cy="1295400"/>
          </a:xfrm>
        </p:spPr>
        <p:txBody>
          <a:bodyPr>
            <a:normAutofit/>
          </a:bodyPr>
          <a:lstStyle/>
          <a:p>
            <a:pPr fontAlgn="t">
              <a:buNone/>
            </a:pPr>
            <a:r>
              <a:rPr lang="en-US" dirty="0" smtClean="0"/>
              <a:t>             </a:t>
            </a:r>
            <a:endParaRPr lang="ru-RU" sz="5600" b="1" dirty="0" smtClean="0">
              <a:latin typeface="Segoe UI" pitchFamily="34" charset="0"/>
              <a:cs typeface="Segoe UI" pitchFamily="34" charset="0"/>
            </a:endParaRPr>
          </a:p>
          <a:p>
            <a:endParaRPr lang="ru-RU" dirty="0"/>
          </a:p>
        </p:txBody>
      </p:sp>
      <p:sp>
        <p:nvSpPr>
          <p:cNvPr id="12" name="Содержимое 5"/>
          <p:cNvSpPr txBox="1">
            <a:spLocks/>
          </p:cNvSpPr>
          <p:nvPr/>
        </p:nvSpPr>
        <p:spPr>
          <a:xfrm>
            <a:off x="6629400" y="1143000"/>
            <a:ext cx="2133600" cy="41148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t>        </a:t>
            </a: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t> 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t>Кисти группы “Мастер” разработаны специально для профессиональных работ. Используются малярами-профессионалами для выполнения широкого спектра сложных и ответственных работ высокого качества.</a:t>
            </a:r>
            <a:b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</a:b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t>Могут применяться с различными типами красок и лаков, для наружных и внутренних работ на поверхностях различного размера. Подходят для подготовительных работ и для нанесения различных составов, для обработки свежеокрашенных поверхностей.</a:t>
            </a:r>
            <a:b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</a:b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t>В отличие от высококачественных кистей, профессиональные кисти имеют еще более плотную набивку натуральной щетины,  синтетического волокна или их смеси.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986" name="Picture 2" descr="http://www.akor.ru/assets/images/foto%20productov/master/master_kus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2286000"/>
            <a:ext cx="2514600" cy="231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Текст 4"/>
          <p:cNvSpPr>
            <a:spLocks noGrp="1"/>
          </p:cNvSpPr>
          <p:nvPr>
            <p:ph type="title"/>
          </p:nvPr>
        </p:nvSpPr>
        <p:spPr>
          <a:xfrm>
            <a:off x="990600" y="1143000"/>
            <a:ext cx="5334000" cy="1020762"/>
          </a:xfrm>
        </p:spPr>
        <p:txBody>
          <a:bodyPr>
            <a:noAutofit/>
          </a:bodyPr>
          <a:lstStyle/>
          <a:p>
            <a:pPr fontAlgn="t"/>
            <a:endParaRPr lang="ru-RU" sz="1400" dirty="0" smtClean="0">
              <a:latin typeface="Segoe UI" pitchFamily="34" charset="0"/>
              <a:cs typeface="Segoe UI" pitchFamily="34" charset="0"/>
            </a:endParaRPr>
          </a:p>
          <a:p>
            <a:pPr fontAlgn="ctr"/>
            <a:r>
              <a:rPr lang="ru-RU" sz="1400" b="1" dirty="0" smtClean="0">
                <a:latin typeface="Segoe UI" pitchFamily="34" charset="0"/>
                <a:cs typeface="Segoe UI" pitchFamily="34" charset="0"/>
              </a:rPr>
              <a:t>Профессиональные флейцевые кисти “Мастер”, толщина 12-17 мм., светлая</a:t>
            </a:r>
            <a:r>
              <a:rPr lang="en-US" sz="1400" b="1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ru-RU" sz="1400" b="1" dirty="0" smtClean="0">
                <a:latin typeface="Segoe UI" pitchFamily="34" charset="0"/>
                <a:cs typeface="Segoe UI" pitchFamily="34" charset="0"/>
              </a:rPr>
              <a:t>натуральная щетина, красная пластиковая ручка с возможностью крепления на емкость с краской.</a:t>
            </a:r>
          </a:p>
          <a:p>
            <a:endParaRPr lang="ru-RU" sz="1400" dirty="0">
              <a:latin typeface="Segoe UI" pitchFamily="34" charset="0"/>
              <a:cs typeface="Segoe UI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219200" y="5029200"/>
          <a:ext cx="4572001" cy="562355"/>
        </p:xfrm>
        <a:graphic>
          <a:graphicData uri="http://schemas.openxmlformats.org/drawingml/2006/table">
            <a:tbl>
              <a:tblPr/>
              <a:tblGrid>
                <a:gridCol w="1783486"/>
                <a:gridCol w="718175"/>
                <a:gridCol w="1035170"/>
                <a:gridCol w="1035170"/>
              </a:tblGrid>
              <a:tr h="285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/>
                        </a:rPr>
                        <a:t>Ширина (мм)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/>
                        </a:rPr>
                        <a:t>Толщина (мм)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/>
                        </a:rPr>
                        <a:t>Длина щетины (мм)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80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ККФ 140х50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4" name="Текст 4"/>
          <p:cNvSpPr>
            <a:spLocks noGrp="1"/>
          </p:cNvSpPr>
          <p:nvPr>
            <p:ph type="body" sz="quarter" idx="4294967295"/>
          </p:nvPr>
        </p:nvSpPr>
        <p:spPr>
          <a:xfrm rot="16200000">
            <a:off x="8077200" y="762000"/>
            <a:ext cx="1828800" cy="304800"/>
          </a:xfrm>
          <a:prstGeom prst="rect">
            <a:avLst/>
          </a:prstGeom>
          <a:solidFill>
            <a:srgbClr val="CC3300"/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000" b="1" dirty="0" smtClean="0">
                <a:latin typeface="Segoe UI" pitchFamily="34" charset="0"/>
                <a:cs typeface="Segoe UI" pitchFamily="34" charset="0"/>
              </a:rPr>
              <a:t>Профессиональные кисти</a:t>
            </a:r>
          </a:p>
          <a:p>
            <a:pPr algn="ctr">
              <a:lnSpc>
                <a:spcPct val="150000"/>
              </a:lnSpc>
              <a:buNone/>
            </a:pPr>
            <a:endParaRPr lang="ru-RU" sz="1000" spc="3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5791200"/>
            <a:ext cx="1524000" cy="45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</p:pic>
      <p:sp>
        <p:nvSpPr>
          <p:cNvPr id="19" name="TextBox 18"/>
          <p:cNvSpPr txBox="1"/>
          <p:nvPr/>
        </p:nvSpPr>
        <p:spPr>
          <a:xfrm>
            <a:off x="5181600" y="1600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4381500" y="3162300"/>
            <a:ext cx="4343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533400" y="609600"/>
            <a:ext cx="5867400" cy="1295400"/>
          </a:xfrm>
        </p:spPr>
        <p:txBody>
          <a:bodyPr>
            <a:normAutofit/>
          </a:bodyPr>
          <a:lstStyle/>
          <a:p>
            <a:pPr fontAlgn="t">
              <a:buNone/>
            </a:pPr>
            <a:r>
              <a:rPr lang="en-US" dirty="0" smtClean="0"/>
              <a:t>             </a:t>
            </a:r>
            <a:endParaRPr lang="ru-RU" sz="5600" b="1" dirty="0" smtClean="0">
              <a:latin typeface="Segoe UI" pitchFamily="34" charset="0"/>
              <a:cs typeface="Segoe UI" pitchFamily="34" charset="0"/>
            </a:endParaRPr>
          </a:p>
          <a:p>
            <a:endParaRPr lang="ru-RU" dirty="0"/>
          </a:p>
        </p:txBody>
      </p:sp>
      <p:sp>
        <p:nvSpPr>
          <p:cNvPr id="12" name="Содержимое 5"/>
          <p:cNvSpPr txBox="1">
            <a:spLocks/>
          </p:cNvSpPr>
          <p:nvPr/>
        </p:nvSpPr>
        <p:spPr>
          <a:xfrm>
            <a:off x="6400800" y="1143000"/>
            <a:ext cx="2133600" cy="41148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t>        </a:t>
            </a: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t> 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t>Кисти группы “Мастер” разработаны специально для профессиональных работ. Используются малярами-профессионалами для выполнения широкого спектра сложных и ответственных работ высокого качества.</a:t>
            </a:r>
            <a:b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</a:b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t>Могут применяться с различными типами красок и лаков, для наружных и внутренних работ на поверхностях различного размера. Подходят для подготовительных работ и для нанесения различных составов, для обработки свежеокрашенных поверхностей.</a:t>
            </a:r>
            <a:b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</a:b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t>В отличие от высококачественных кистей, профессиональные кисти имеют еще более плотную набивку натуральной щетины,  синтетического волокна или их смеси.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Текст 4"/>
          <p:cNvSpPr>
            <a:spLocks noGrp="1"/>
          </p:cNvSpPr>
          <p:nvPr>
            <p:ph type="title"/>
          </p:nvPr>
        </p:nvSpPr>
        <p:spPr>
          <a:xfrm>
            <a:off x="990600" y="1371600"/>
            <a:ext cx="5334000" cy="762000"/>
          </a:xfrm>
        </p:spPr>
        <p:txBody>
          <a:bodyPr>
            <a:normAutofit fontScale="90000"/>
          </a:bodyPr>
          <a:lstStyle/>
          <a:p>
            <a:pPr fontAlgn="ctr"/>
            <a:r>
              <a:rPr lang="ru-RU" sz="1400" dirty="0" smtClean="0">
                <a:latin typeface="Segoe UI" pitchFamily="34" charset="0"/>
                <a:cs typeface="Segoe UI" pitchFamily="34" charset="0"/>
              </a:rPr>
              <a:t>Маховые кисти “Мастер”, кустовая набивка, светлая натуральная щетина,  что обеспечивает высокое качество покраски и долговечность кисти, съемная пластиковая ручка, поворотный </a:t>
            </a:r>
            <a:r>
              <a:rPr lang="ru-RU" sz="1400" dirty="0" err="1" smtClean="0">
                <a:latin typeface="Segoe UI" pitchFamily="34" charset="0"/>
                <a:cs typeface="Segoe UI" pitchFamily="34" charset="0"/>
              </a:rPr>
              <a:t>изгибатель</a:t>
            </a:r>
            <a:r>
              <a:rPr lang="ru-RU" sz="1400" dirty="0" smtClean="0">
                <a:latin typeface="Segoe UI" pitchFamily="34" charset="0"/>
                <a:cs typeface="Segoe UI" pitchFamily="34" charset="0"/>
              </a:rPr>
              <a:t>. Возможность крепления удлинителей: как телескопического, для валиков, так и резьбового.</a:t>
            </a:r>
            <a:br>
              <a:rPr lang="ru-RU" sz="1400" dirty="0" smtClean="0">
                <a:latin typeface="Segoe UI" pitchFamily="34" charset="0"/>
                <a:cs typeface="Segoe UI" pitchFamily="34" charset="0"/>
              </a:rPr>
            </a:br>
            <a:endParaRPr lang="ru-RU" sz="1400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4" name="Picture 1" descr="http://www.akor.ru/assets/images/foto%20productov/master/master_ma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1981200"/>
            <a:ext cx="2821940" cy="2730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066800" y="4953000"/>
          <a:ext cx="4648200" cy="952500"/>
        </p:xfrm>
        <a:graphic>
          <a:graphicData uri="http://schemas.openxmlformats.org/drawingml/2006/table">
            <a:tbl>
              <a:tblPr/>
              <a:tblGrid>
                <a:gridCol w="1549400"/>
                <a:gridCol w="1549400"/>
                <a:gridCol w="1549400"/>
              </a:tblGrid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Диаметр (мм)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Длина щетины (мм)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КМ 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КМ 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</a:tbl>
          </a:graphicData>
        </a:graphic>
      </p:graphicFrame>
      <p:sp>
        <p:nvSpPr>
          <p:cNvPr id="17" name="Текст 4"/>
          <p:cNvSpPr>
            <a:spLocks noGrp="1"/>
          </p:cNvSpPr>
          <p:nvPr>
            <p:ph type="body" sz="quarter" idx="4294967295"/>
          </p:nvPr>
        </p:nvSpPr>
        <p:spPr>
          <a:xfrm rot="16200000">
            <a:off x="8077200" y="762000"/>
            <a:ext cx="1828800" cy="304800"/>
          </a:xfrm>
          <a:prstGeom prst="rect">
            <a:avLst/>
          </a:prstGeom>
          <a:solidFill>
            <a:srgbClr val="CC3300"/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000" b="1" dirty="0" smtClean="0">
                <a:latin typeface="Segoe UI" pitchFamily="34" charset="0"/>
                <a:cs typeface="Segoe UI" pitchFamily="34" charset="0"/>
              </a:rPr>
              <a:t>Профессиональные кисти</a:t>
            </a:r>
          </a:p>
          <a:p>
            <a:pPr algn="ctr">
              <a:lnSpc>
                <a:spcPct val="150000"/>
              </a:lnSpc>
              <a:buNone/>
            </a:pPr>
            <a:endParaRPr lang="ru-RU" sz="1000" spc="3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752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5791200"/>
            <a:ext cx="1524000" cy="45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</p:pic>
      <p:sp>
        <p:nvSpPr>
          <p:cNvPr id="19" name="TextBox 18"/>
          <p:cNvSpPr txBox="1"/>
          <p:nvPr/>
        </p:nvSpPr>
        <p:spPr>
          <a:xfrm>
            <a:off x="5181600" y="1600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4610100" y="3162300"/>
            <a:ext cx="4343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533400" y="609600"/>
            <a:ext cx="5867400" cy="1295400"/>
          </a:xfrm>
        </p:spPr>
        <p:txBody>
          <a:bodyPr>
            <a:normAutofit/>
          </a:bodyPr>
          <a:lstStyle/>
          <a:p>
            <a:pPr fontAlgn="t">
              <a:buNone/>
            </a:pPr>
            <a:r>
              <a:rPr lang="en-US" dirty="0" smtClean="0"/>
              <a:t>             </a:t>
            </a:r>
            <a:endParaRPr lang="ru-RU" sz="5600" b="1" dirty="0" smtClean="0">
              <a:latin typeface="Segoe UI" pitchFamily="34" charset="0"/>
              <a:cs typeface="Segoe UI" pitchFamily="34" charset="0"/>
            </a:endParaRPr>
          </a:p>
          <a:p>
            <a:endParaRPr lang="ru-RU" dirty="0"/>
          </a:p>
        </p:txBody>
      </p:sp>
      <p:sp>
        <p:nvSpPr>
          <p:cNvPr id="12" name="Содержимое 5"/>
          <p:cNvSpPr txBox="1">
            <a:spLocks/>
          </p:cNvSpPr>
          <p:nvPr/>
        </p:nvSpPr>
        <p:spPr>
          <a:xfrm>
            <a:off x="6629400" y="1219200"/>
            <a:ext cx="2209800" cy="41148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t>        </a:t>
            </a: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t> 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t>Кисти группы “Мастер” разработаны специально для профессиональных работ. Используются малярами-профессионалами для выполнения широкого спектра сложных и ответственных работ высокого качества.</a:t>
            </a:r>
            <a:b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</a:b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t>Могут применяться с различными типами красок и лаков, для наружных и внутренних работ на поверхностях различного размера. Подходят для подготовительных работ и для нанесения различных составов, для обработки свежеокрашенных поверхностей.</a:t>
            </a:r>
            <a:b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</a:b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t>В отличие от высококачественных кистей, профессиональные кисти имеют еще более плотную набивку натуральной щетины,  синтетического волокна или их смеси.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Текст 4"/>
          <p:cNvSpPr>
            <a:spLocks noGrp="1"/>
          </p:cNvSpPr>
          <p:nvPr>
            <p:ph type="title"/>
          </p:nvPr>
        </p:nvSpPr>
        <p:spPr>
          <a:xfrm>
            <a:off x="762000" y="990600"/>
            <a:ext cx="5334000" cy="762000"/>
          </a:xfrm>
        </p:spPr>
        <p:txBody>
          <a:bodyPr>
            <a:noAutofit/>
          </a:bodyPr>
          <a:lstStyle/>
          <a:p>
            <a:pPr fontAlgn="ctr"/>
            <a:r>
              <a:rPr lang="ru-RU" sz="1400" dirty="0" smtClean="0">
                <a:latin typeface="Segoe UI" pitchFamily="34" charset="0"/>
                <a:cs typeface="Segoe UI" pitchFamily="34" charset="0"/>
              </a:rPr>
              <a:t>Профессиональные круглые кисти-ручники, смесь светлой натуральной щетины и синтетических волокон, </a:t>
            </a:r>
            <a:br>
              <a:rPr lang="ru-RU" sz="1400" dirty="0" smtClean="0">
                <a:latin typeface="Segoe UI" pitchFamily="34" charset="0"/>
                <a:cs typeface="Segoe UI" pitchFamily="34" charset="0"/>
              </a:rPr>
            </a:br>
            <a:r>
              <a:rPr lang="ru-RU" sz="1400" dirty="0" smtClean="0">
                <a:latin typeface="Segoe UI" pitchFamily="34" charset="0"/>
                <a:cs typeface="Segoe UI" pitchFamily="34" charset="0"/>
              </a:rPr>
              <a:t>красная пластиковая ручка. </a:t>
            </a:r>
            <a:br>
              <a:rPr lang="ru-RU" sz="1400" dirty="0" smtClean="0">
                <a:latin typeface="Segoe UI" pitchFamily="34" charset="0"/>
                <a:cs typeface="Segoe UI" pitchFamily="34" charset="0"/>
              </a:rPr>
            </a:br>
            <a:endParaRPr lang="ru-RU" sz="1400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44034" name="Picture 2" descr="http://www.akor.ru/assets/images/foto%20productov/master/master_krug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1200" y="1752600"/>
            <a:ext cx="2514600" cy="2366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990600" y="4343400"/>
          <a:ext cx="4495800" cy="1619250"/>
        </p:xfrm>
        <a:graphic>
          <a:graphicData uri="http://schemas.openxmlformats.org/drawingml/2006/table">
            <a:tbl>
              <a:tblPr/>
              <a:tblGrid>
                <a:gridCol w="1498600"/>
                <a:gridCol w="1498600"/>
                <a:gridCol w="1498600"/>
              </a:tblGrid>
              <a:tr h="1387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Диаметр (мм)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Длина щетины (мм)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1339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КР-15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1339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КР-20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1339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КР-25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1339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КР-30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1339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КР-35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1339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 КР-40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 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1339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 КР-45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 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1339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 КР-50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 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1339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 КР-55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 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/>
                        </a:rPr>
                        <a:t>76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</a:tbl>
          </a:graphicData>
        </a:graphic>
      </p:graphicFrame>
      <p:sp>
        <p:nvSpPr>
          <p:cNvPr id="17" name="Текст 4"/>
          <p:cNvSpPr>
            <a:spLocks noGrp="1"/>
          </p:cNvSpPr>
          <p:nvPr>
            <p:ph type="body" sz="quarter" idx="4294967295"/>
          </p:nvPr>
        </p:nvSpPr>
        <p:spPr>
          <a:xfrm rot="16200000">
            <a:off x="8077200" y="762000"/>
            <a:ext cx="1828800" cy="304800"/>
          </a:xfrm>
          <a:prstGeom prst="rect">
            <a:avLst/>
          </a:prstGeom>
          <a:solidFill>
            <a:srgbClr val="CC3300"/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000" b="1" dirty="0" smtClean="0">
                <a:latin typeface="Segoe UI" pitchFamily="34" charset="0"/>
                <a:cs typeface="Segoe UI" pitchFamily="34" charset="0"/>
              </a:rPr>
              <a:t>Профессиональные кисти</a:t>
            </a:r>
          </a:p>
          <a:p>
            <a:pPr algn="ctr">
              <a:lnSpc>
                <a:spcPct val="150000"/>
              </a:lnSpc>
              <a:buNone/>
            </a:pPr>
            <a:endParaRPr lang="ru-RU" sz="1000" spc="3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5791200"/>
            <a:ext cx="1524000" cy="45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</p:pic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066800" y="4876800"/>
          <a:ext cx="5181601" cy="1157055"/>
        </p:xfrm>
        <a:graphic>
          <a:graphicData uri="http://schemas.openxmlformats.org/drawingml/2006/table">
            <a:tbl>
              <a:tblPr/>
              <a:tblGrid>
                <a:gridCol w="1491674"/>
                <a:gridCol w="1020618"/>
                <a:gridCol w="1020618"/>
                <a:gridCol w="1648691"/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Наименование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Ширина (мм)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Толщина (мм)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Длина щетины (мм)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35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КФ 25х6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 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75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КФ 35х6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 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75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КФ 50х6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 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 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75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КФ 70х6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 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 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 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7" name="Picture 1" descr="http://www.akor.ru/assets/images/foto%20productov/popular/standar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1838036"/>
            <a:ext cx="2667000" cy="2505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838200" y="914400"/>
            <a:ext cx="556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Segoe UI" pitchFamily="34" charset="0"/>
                <a:cs typeface="Segoe UI" pitchFamily="34" charset="0"/>
              </a:rPr>
              <a:t>Флейцевые кисти “Стандарт”, толщина 6 мм., светлая натуральная щетина, черная пластиковая ручка.</a:t>
            </a:r>
            <a:endParaRPr lang="ru-RU" sz="1400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81600" y="1600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4076700" y="3314700"/>
            <a:ext cx="4800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6705600" y="990600"/>
            <a:ext cx="19812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Segoe UI" pitchFamily="34" charset="0"/>
                <a:cs typeface="Segoe UI" pitchFamily="34" charset="0"/>
              </a:rPr>
              <a:t>Флейцевые кисти “Популярной” серии используются для основных покрасочных работ малярами-любителями и относятся к группе популярных кистей. Популярные кисти производятся толщиной до 8 мм. и имеют более короткую щетину, представляя собой качественный и недорогой выбор для простых малярных работ. </a:t>
            </a:r>
            <a:br>
              <a:rPr lang="ru-RU" sz="1100" b="1" dirty="0" smtClean="0">
                <a:latin typeface="Segoe UI" pitchFamily="34" charset="0"/>
                <a:cs typeface="Segoe UI" pitchFamily="34" charset="0"/>
              </a:rPr>
            </a:br>
            <a:r>
              <a:rPr lang="ru-RU" sz="1100" b="1" dirty="0" smtClean="0">
                <a:latin typeface="Segoe UI" pitchFamily="34" charset="0"/>
                <a:cs typeface="Segoe UI" pitchFamily="34" charset="0"/>
              </a:rPr>
              <a:t>Применяются для нанесения краски на небольшие поверхности и для обработки свежеокрашенных поверхностей путем сглаживания следов кисти, лакировки, для получения гладкого, глянцевого покрытия. </a:t>
            </a:r>
            <a:r>
              <a:rPr lang="ru-RU" sz="1100" dirty="0" smtClean="0">
                <a:latin typeface="Segoe UI" pitchFamily="34" charset="0"/>
                <a:cs typeface="Segoe UI" pitchFamily="34" charset="0"/>
              </a:rPr>
              <a:t/>
            </a:r>
            <a:br>
              <a:rPr lang="ru-RU" sz="1100" dirty="0" smtClean="0">
                <a:latin typeface="Segoe UI" pitchFamily="34" charset="0"/>
                <a:cs typeface="Segoe UI" pitchFamily="34" charset="0"/>
              </a:rPr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> </a:t>
            </a:r>
            <a:r>
              <a:rPr lang="ru-RU" sz="1100" b="1" dirty="0" smtClean="0">
                <a:latin typeface="Segoe UI" pitchFamily="34" charset="0"/>
                <a:cs typeface="Segoe UI" pitchFamily="34" charset="0"/>
              </a:rPr>
              <a:t/>
            </a:r>
            <a:br>
              <a:rPr lang="ru-RU" sz="1100" b="1" dirty="0" smtClean="0">
                <a:latin typeface="Segoe UI" pitchFamily="34" charset="0"/>
                <a:cs typeface="Segoe UI" pitchFamily="34" charset="0"/>
              </a:rPr>
            </a:br>
            <a:r>
              <a:rPr lang="ru-RU" sz="1100" b="1" dirty="0" smtClean="0">
                <a:latin typeface="Segoe UI" pitchFamily="34" charset="0"/>
                <a:cs typeface="Segoe UI" pitchFamily="34" charset="0"/>
              </a:rPr>
              <a:t>.</a:t>
            </a:r>
            <a:endParaRPr lang="ru-RU" sz="1100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4294967295"/>
          </p:nvPr>
        </p:nvSpPr>
        <p:spPr>
          <a:xfrm rot="16200000">
            <a:off x="8039101" y="800102"/>
            <a:ext cx="1905001" cy="30479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ru-RU" sz="800" b="1" spc="300" dirty="0" smtClean="0">
                <a:latin typeface="Segoe UI" pitchFamily="34" charset="0"/>
                <a:cs typeface="Segoe UI" pitchFamily="34" charset="0"/>
              </a:rPr>
              <a:t>ПОПУЛЯРНЫЕ КИСТИ</a:t>
            </a:r>
            <a:endParaRPr lang="ru-RU" sz="800" b="1" spc="3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5791200"/>
            <a:ext cx="1524000" cy="45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</p:pic>
      <p:sp>
        <p:nvSpPr>
          <p:cNvPr id="18" name="Прямоугольник 17"/>
          <p:cNvSpPr/>
          <p:nvPr/>
        </p:nvSpPr>
        <p:spPr>
          <a:xfrm>
            <a:off x="609600" y="685800"/>
            <a:ext cx="56388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Segoe UI" pitchFamily="34" charset="0"/>
                <a:cs typeface="Segoe UI" pitchFamily="34" charset="0"/>
              </a:rPr>
              <a:t>С каждым изделием серии кистей ПРОФИ возможно использование телескопических удлинителей. Инструмент с двухкомпонентным литьем является уникальным, компания АКОР – первый из производителей, запустивший двухкомпонентные малярные инструменты в России.</a:t>
            </a:r>
          </a:p>
          <a:p>
            <a:pPr algn="ctr"/>
            <a:r>
              <a:rPr lang="ru-RU" sz="1400" dirty="0" smtClean="0"/>
              <a:t> </a:t>
            </a:r>
          </a:p>
          <a:p>
            <a:pPr algn="ctr"/>
            <a:r>
              <a:rPr lang="ru-RU" sz="1400" b="1" dirty="0" smtClean="0">
                <a:latin typeface="Segoe UI" pitchFamily="34" charset="0"/>
                <a:cs typeface="Segoe UI" pitchFamily="34" charset="0"/>
              </a:rPr>
              <a:t> </a:t>
            </a:r>
          </a:p>
          <a:p>
            <a:pPr algn="ctr"/>
            <a:endParaRPr lang="ru-RU" sz="1600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81600" y="1600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4152900" y="3162300"/>
            <a:ext cx="5257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6858000" y="762000"/>
            <a:ext cx="198120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Segoe UI" pitchFamily="34" charset="0"/>
                <a:cs typeface="Segoe UI" pitchFamily="34" charset="0"/>
              </a:rPr>
              <a:t>С  января 2010 года компания АКОР ввела новый</a:t>
            </a:r>
          </a:p>
          <a:p>
            <a:r>
              <a:rPr lang="ru-RU" sz="1100" b="1" dirty="0" smtClean="0">
                <a:latin typeface="Segoe UI" pitchFamily="34" charset="0"/>
                <a:cs typeface="Segoe UI" pitchFamily="34" charset="0"/>
              </a:rPr>
              <a:t>модельный ряд профессиональных изделий. В</a:t>
            </a:r>
          </a:p>
          <a:p>
            <a:r>
              <a:rPr lang="ru-RU" sz="1100" b="1" dirty="0" smtClean="0">
                <a:latin typeface="Segoe UI" pitchFamily="34" charset="0"/>
                <a:cs typeface="Segoe UI" pitchFamily="34" charset="0"/>
              </a:rPr>
              <a:t>основе новой линии инструментов ПРОФИ лежит</a:t>
            </a:r>
          </a:p>
          <a:p>
            <a:r>
              <a:rPr lang="ru-RU" sz="1100" b="1" dirty="0" smtClean="0">
                <a:latin typeface="Segoe UI" pitchFamily="34" charset="0"/>
                <a:cs typeface="Segoe UI" pitchFamily="34" charset="0"/>
              </a:rPr>
              <a:t>двухкомпонентное литье, которое увеличивает</a:t>
            </a:r>
          </a:p>
          <a:p>
            <a:r>
              <a:rPr lang="ru-RU" sz="1100" b="1" dirty="0" smtClean="0">
                <a:latin typeface="Segoe UI" pitchFamily="34" charset="0"/>
                <a:cs typeface="Segoe UI" pitchFamily="34" charset="0"/>
              </a:rPr>
              <a:t>сцепление рукоятки изделия с рукой, снижает</a:t>
            </a:r>
          </a:p>
          <a:p>
            <a:r>
              <a:rPr lang="ru-RU" sz="1100" b="1" dirty="0" smtClean="0">
                <a:latin typeface="Segoe UI" pitchFamily="34" charset="0"/>
                <a:cs typeface="Segoe UI" pitchFamily="34" charset="0"/>
              </a:rPr>
              <a:t>нагрузку на ладонь, как следствие увеличивает</a:t>
            </a:r>
          </a:p>
          <a:p>
            <a:r>
              <a:rPr lang="ru-RU" sz="1100" b="1" dirty="0" smtClean="0">
                <a:latin typeface="Segoe UI" pitchFamily="34" charset="0"/>
                <a:cs typeface="Segoe UI" pitchFamily="34" charset="0"/>
              </a:rPr>
              <a:t>производительность инструмента и делает работу</a:t>
            </a:r>
          </a:p>
          <a:p>
            <a:r>
              <a:rPr lang="ru-RU" sz="1100" b="1" dirty="0" smtClean="0">
                <a:latin typeface="Segoe UI" pitchFamily="34" charset="0"/>
                <a:cs typeface="Segoe UI" pitchFamily="34" charset="0"/>
              </a:rPr>
              <a:t>маляра удобной и приятной. В данном модельном</a:t>
            </a:r>
          </a:p>
          <a:p>
            <a:r>
              <a:rPr lang="ru-RU" sz="1100" b="1" dirty="0" smtClean="0">
                <a:latin typeface="Segoe UI" pitchFamily="34" charset="0"/>
                <a:cs typeface="Segoe UI" pitchFamily="34" charset="0"/>
              </a:rPr>
              <a:t>ряду представлены наиболее востребованные</a:t>
            </a:r>
          </a:p>
          <a:p>
            <a:r>
              <a:rPr lang="ru-RU" sz="1100" b="1" dirty="0" smtClean="0">
                <a:latin typeface="Segoe UI" pitchFamily="34" charset="0"/>
                <a:cs typeface="Segoe UI" pitchFamily="34" charset="0"/>
              </a:rPr>
              <a:t>малярами-профессионалами кисти и валики.</a:t>
            </a:r>
            <a:endParaRPr lang="ru-RU" sz="1100" b="1" dirty="0">
              <a:latin typeface="Segoe UI" pitchFamily="34" charset="0"/>
              <a:cs typeface="Segoe UI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219200" y="4876800"/>
          <a:ext cx="4495800" cy="1151216"/>
        </p:xfrm>
        <a:graphic>
          <a:graphicData uri="http://schemas.openxmlformats.org/drawingml/2006/table">
            <a:tbl>
              <a:tblPr/>
              <a:tblGrid>
                <a:gridCol w="1741963"/>
                <a:gridCol w="1114343"/>
                <a:gridCol w="819747"/>
                <a:gridCol w="819747"/>
              </a:tblGrid>
              <a:tr h="4013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Ширина (мм)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/>
                        </a:rPr>
                        <a:t>Толщина (мм)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Длина щетины (мм)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72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Segoe UI"/>
                        </a:rPr>
                        <a:t>КО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Segoe UI"/>
                        </a:rPr>
                        <a:t> 60х40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Segoe UI"/>
                        </a:rPr>
                        <a:t>60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Segoe UI"/>
                        </a:rPr>
                        <a:t>40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Segoe UI"/>
                        </a:rPr>
                        <a:t>57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39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Segoe UI"/>
                        </a:rPr>
                        <a:t>КО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Segoe UI"/>
                        </a:rPr>
                        <a:t> 80х40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Segoe UI"/>
                        </a:rPr>
                        <a:t>80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Segoe UI"/>
                        </a:rPr>
                        <a:t>40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Segoe UI"/>
                        </a:rPr>
                        <a:t>57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72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Segoe UI"/>
                        </a:rPr>
                        <a:t>КО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Segoe UI"/>
                        </a:rPr>
                        <a:t> 100х40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Segoe UI"/>
                        </a:rPr>
                        <a:t>100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Segoe UI"/>
                        </a:rPr>
                        <a:t>40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Segoe UI"/>
                        </a:rPr>
                        <a:t>64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55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Segoe UI"/>
                        </a:rPr>
                        <a:t>ККО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Segoe UI"/>
                        </a:rPr>
                        <a:t> 120х40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Segoe UI"/>
                        </a:rPr>
                        <a:t>120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Segoe UI"/>
                        </a:rPr>
                        <a:t>40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Segoe UI"/>
                        </a:rPr>
                        <a:t>64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2286000"/>
            <a:ext cx="22860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2209799"/>
            <a:ext cx="2209800" cy="2301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Текст 4"/>
          <p:cNvSpPr>
            <a:spLocks noGrp="1"/>
          </p:cNvSpPr>
          <p:nvPr>
            <p:ph type="body" sz="quarter" idx="4294967295"/>
          </p:nvPr>
        </p:nvSpPr>
        <p:spPr>
          <a:xfrm rot="16200000">
            <a:off x="8039100" y="800100"/>
            <a:ext cx="1905000" cy="304800"/>
          </a:xfrm>
          <a:prstGeom prst="rect">
            <a:avLst/>
          </a:prstGeom>
          <a:solidFill>
            <a:srgbClr val="75A3FF"/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900" b="1" dirty="0" smtClean="0">
                <a:latin typeface="Segoe UI" pitchFamily="34" charset="0"/>
                <a:cs typeface="Segoe UI" pitchFamily="34" charset="0"/>
              </a:rPr>
              <a:t>ПРОФЕССИОНАЛЬНЫЕ КИСТИ</a:t>
            </a:r>
            <a:endParaRPr lang="ru-RU" sz="900" spc="3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5867400"/>
            <a:ext cx="1524000" cy="45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</p:pic>
      <p:sp>
        <p:nvSpPr>
          <p:cNvPr id="19" name="TextBox 18"/>
          <p:cNvSpPr txBox="1"/>
          <p:nvPr/>
        </p:nvSpPr>
        <p:spPr>
          <a:xfrm>
            <a:off x="5181600" y="1600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4152900" y="3162300"/>
            <a:ext cx="5257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6858000" y="762000"/>
            <a:ext cx="198120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Segoe UI" pitchFamily="34" charset="0"/>
                <a:cs typeface="Segoe UI" pitchFamily="34" charset="0"/>
              </a:rPr>
              <a:t>С  января 2010 года компания АКОР ввела новый</a:t>
            </a:r>
          </a:p>
          <a:p>
            <a:r>
              <a:rPr lang="ru-RU" sz="1100" b="1" dirty="0" smtClean="0">
                <a:latin typeface="Segoe UI" pitchFamily="34" charset="0"/>
                <a:cs typeface="Segoe UI" pitchFamily="34" charset="0"/>
              </a:rPr>
              <a:t>модельный ряд профессиональных изделий. В</a:t>
            </a:r>
          </a:p>
          <a:p>
            <a:r>
              <a:rPr lang="ru-RU" sz="1100" b="1" dirty="0" smtClean="0">
                <a:latin typeface="Segoe UI" pitchFamily="34" charset="0"/>
                <a:cs typeface="Segoe UI" pitchFamily="34" charset="0"/>
              </a:rPr>
              <a:t>основе новой линии инструментов ПРОФИ лежит</a:t>
            </a:r>
          </a:p>
          <a:p>
            <a:r>
              <a:rPr lang="ru-RU" sz="1100" b="1" dirty="0" smtClean="0">
                <a:latin typeface="Segoe UI" pitchFamily="34" charset="0"/>
                <a:cs typeface="Segoe UI" pitchFamily="34" charset="0"/>
              </a:rPr>
              <a:t>двухкомпонентное литье, которое увеличивает</a:t>
            </a:r>
          </a:p>
          <a:p>
            <a:r>
              <a:rPr lang="ru-RU" sz="1100" b="1" dirty="0" smtClean="0">
                <a:latin typeface="Segoe UI" pitchFamily="34" charset="0"/>
                <a:cs typeface="Segoe UI" pitchFamily="34" charset="0"/>
              </a:rPr>
              <a:t>сцепление рукоятки изделия с рукой, снижает</a:t>
            </a:r>
          </a:p>
          <a:p>
            <a:r>
              <a:rPr lang="ru-RU" sz="1100" b="1" dirty="0" smtClean="0">
                <a:latin typeface="Segoe UI" pitchFamily="34" charset="0"/>
                <a:cs typeface="Segoe UI" pitchFamily="34" charset="0"/>
              </a:rPr>
              <a:t>нагрузку на ладонь, как следствие увеличивает</a:t>
            </a:r>
          </a:p>
          <a:p>
            <a:r>
              <a:rPr lang="ru-RU" sz="1100" b="1" dirty="0" smtClean="0">
                <a:latin typeface="Segoe UI" pitchFamily="34" charset="0"/>
                <a:cs typeface="Segoe UI" pitchFamily="34" charset="0"/>
              </a:rPr>
              <a:t>производительность инструмента и делает работу</a:t>
            </a:r>
          </a:p>
          <a:p>
            <a:r>
              <a:rPr lang="ru-RU" sz="1100" b="1" dirty="0" smtClean="0">
                <a:latin typeface="Segoe UI" pitchFamily="34" charset="0"/>
                <a:cs typeface="Segoe UI" pitchFamily="34" charset="0"/>
              </a:rPr>
              <a:t>маляра удобной и приятной. В данном модельном</a:t>
            </a:r>
          </a:p>
          <a:p>
            <a:r>
              <a:rPr lang="ru-RU" sz="1100" b="1" dirty="0" smtClean="0">
                <a:latin typeface="Segoe UI" pitchFamily="34" charset="0"/>
                <a:cs typeface="Segoe UI" pitchFamily="34" charset="0"/>
              </a:rPr>
              <a:t>ряду представлены наиболее востребованные</a:t>
            </a:r>
          </a:p>
          <a:p>
            <a:r>
              <a:rPr lang="ru-RU" sz="1100" b="1" dirty="0" smtClean="0">
                <a:latin typeface="Segoe UI" pitchFamily="34" charset="0"/>
                <a:cs typeface="Segoe UI" pitchFamily="34" charset="0"/>
              </a:rPr>
              <a:t>малярами-профессионалами кисти и валики.</a:t>
            </a:r>
            <a:endParaRPr lang="ru-RU" sz="1100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4294967295"/>
          </p:nvPr>
        </p:nvSpPr>
        <p:spPr>
          <a:xfrm rot="16200000">
            <a:off x="8039100" y="800100"/>
            <a:ext cx="1905000" cy="304800"/>
          </a:xfrm>
          <a:prstGeom prst="rect">
            <a:avLst/>
          </a:prstGeom>
          <a:solidFill>
            <a:srgbClr val="75A3FF"/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900" b="1" dirty="0" smtClean="0">
                <a:latin typeface="Segoe UI" pitchFamily="34" charset="0"/>
                <a:cs typeface="Segoe UI" pitchFamily="34" charset="0"/>
              </a:rPr>
              <a:t>ПРОФЕССИОНАЛЬНЫЕ КИСТИ</a:t>
            </a:r>
            <a:endParaRPr lang="ru-RU" sz="900" spc="3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9600" y="685800"/>
            <a:ext cx="56388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Segoe UI" pitchFamily="34" charset="0"/>
                <a:cs typeface="Segoe UI" pitchFamily="34" charset="0"/>
              </a:rPr>
              <a:t>С каждым изделием серии кистей ПРОФИ возможно использование телескопических удлинителей. Инструмент с двухкомпонентным литьем является уникальным, компания АКОР – первый из производителей, запустивший двухкомпонентные малярные инструменты в России.</a:t>
            </a:r>
          </a:p>
          <a:p>
            <a:pPr algn="ctr"/>
            <a:r>
              <a:rPr lang="ru-RU" sz="1400" dirty="0" smtClean="0"/>
              <a:t> </a:t>
            </a:r>
          </a:p>
          <a:p>
            <a:pPr algn="ctr"/>
            <a:r>
              <a:rPr lang="ru-RU" sz="1400" b="1" dirty="0" smtClean="0">
                <a:latin typeface="Segoe UI" pitchFamily="34" charset="0"/>
                <a:cs typeface="Segoe UI" pitchFamily="34" charset="0"/>
              </a:rPr>
              <a:t> </a:t>
            </a:r>
          </a:p>
          <a:p>
            <a:pPr algn="ctr"/>
            <a:endParaRPr lang="ru-RU" sz="1600" b="1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2362200"/>
            <a:ext cx="19812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2362200"/>
            <a:ext cx="22098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990600" y="4876800"/>
          <a:ext cx="4876799" cy="1216891"/>
        </p:xfrm>
        <a:graphic>
          <a:graphicData uri="http://schemas.openxmlformats.org/drawingml/2006/table">
            <a:tbl>
              <a:tblPr/>
              <a:tblGrid>
                <a:gridCol w="1682389"/>
                <a:gridCol w="1149988"/>
                <a:gridCol w="1022211"/>
                <a:gridCol w="1022211"/>
              </a:tblGrid>
              <a:tr h="4502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Ширина (мм)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Толщина (мм)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Длина щетины (мм)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09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КП 120х25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120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64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09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КП 120х35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120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64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09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КП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140х50 (кустовая набивка)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140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50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181600" y="1600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533400" y="609600"/>
            <a:ext cx="5867400" cy="1295400"/>
          </a:xfrm>
        </p:spPr>
        <p:txBody>
          <a:bodyPr>
            <a:normAutofit/>
          </a:bodyPr>
          <a:lstStyle/>
          <a:p>
            <a:pPr fontAlgn="t">
              <a:buNone/>
            </a:pPr>
            <a:r>
              <a:rPr lang="en-US" dirty="0" smtClean="0"/>
              <a:t>             </a:t>
            </a:r>
            <a:endParaRPr lang="ru-RU" sz="5600" b="1" dirty="0" smtClean="0">
              <a:latin typeface="Segoe UI" pitchFamily="34" charset="0"/>
              <a:cs typeface="Segoe UI" pitchFamily="34" charset="0"/>
            </a:endParaRPr>
          </a:p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5791200"/>
            <a:ext cx="1524000" cy="45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</p:pic>
      <p:sp>
        <p:nvSpPr>
          <p:cNvPr id="19" name="TextBox 18"/>
          <p:cNvSpPr txBox="1"/>
          <p:nvPr/>
        </p:nvSpPr>
        <p:spPr>
          <a:xfrm>
            <a:off x="5181600" y="1600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4294967295"/>
          </p:nvPr>
        </p:nvSpPr>
        <p:spPr>
          <a:xfrm rot="16200000">
            <a:off x="7810500" y="1028700"/>
            <a:ext cx="2362200" cy="304800"/>
          </a:xfrm>
          <a:prstGeom prst="rect">
            <a:avLst/>
          </a:prstGeom>
          <a:solidFill>
            <a:srgbClr val="CC3300"/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800" b="1" dirty="0" smtClean="0">
                <a:latin typeface="Segoe UI" pitchFamily="34" charset="0"/>
                <a:cs typeface="Segoe UI" pitchFamily="34" charset="0"/>
              </a:rPr>
              <a:t>НОВЫЕ ИЕХНОЛОГИИ - НОВОЕ КАЧЕСТВО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endParaRPr lang="ru-RU" sz="1000" b="1" dirty="0" smtClean="0">
              <a:latin typeface="Segoe UI" pitchFamily="34" charset="0"/>
              <a:cs typeface="Segoe UI" pitchFamily="34" charset="0"/>
            </a:endParaRPr>
          </a:p>
          <a:p>
            <a:pPr algn="ctr">
              <a:lnSpc>
                <a:spcPct val="150000"/>
              </a:lnSpc>
              <a:buNone/>
            </a:pPr>
            <a:endParaRPr lang="ru-RU" sz="1000" spc="3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1066800" y="1066800"/>
            <a:ext cx="6705600" cy="41148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Segoe UI" pitchFamily="34" charset="0"/>
                <a:cs typeface="Segoe UI" pitchFamily="34" charset="0"/>
              </a:rPr>
              <a:t>Валик </a:t>
            </a:r>
            <a:r>
              <a:rPr lang="ru-RU" sz="1200" dirty="0" smtClean="0">
                <a:latin typeface="Segoe UI" pitchFamily="34" charset="0"/>
                <a:cs typeface="Segoe UI" pitchFamily="34" charset="0"/>
              </a:rPr>
              <a:t> является наиболее простым в работе и надежным инструментом для выполнения различных малярных работ. Применяется не только для окраски поверхностей, но также и для нанесения грунта. При работе на больших поверхностях валик удобнее и производительнее кисти. </a:t>
            </a:r>
            <a:br>
              <a:rPr lang="ru-RU" sz="1200" dirty="0" smtClean="0">
                <a:latin typeface="Segoe UI" pitchFamily="34" charset="0"/>
                <a:cs typeface="Segoe UI" pitchFamily="34" charset="0"/>
              </a:rPr>
            </a:br>
            <a:r>
              <a:rPr lang="ru-RU" sz="1200" dirty="0" smtClean="0">
                <a:latin typeface="Segoe UI" pitchFamily="34" charset="0"/>
                <a:cs typeface="Segoe UI" pitchFamily="34" charset="0"/>
              </a:rPr>
              <a:t>Малярные валики различают по конструкции, размеру валика насадки, материалу шубки и длине ворса. Размер валика насадки – это длина и диаметр ядра валика. Чем больше окрашиваемая поверхность, тем больше должна быть насадка. Так, </a:t>
            </a:r>
            <a:r>
              <a:rPr lang="ru-RU" sz="1200" dirty="0" err="1" smtClean="0">
                <a:latin typeface="Segoe UI" pitchFamily="34" charset="0"/>
                <a:cs typeface="Segoe UI" pitchFamily="34" charset="0"/>
              </a:rPr>
              <a:t>макси-валики</a:t>
            </a:r>
            <a:r>
              <a:rPr lang="ru-RU" sz="1200" dirty="0" smtClean="0">
                <a:latin typeface="Segoe UI" pitchFamily="34" charset="0"/>
                <a:cs typeface="Segoe UI" pitchFamily="34" charset="0"/>
              </a:rPr>
              <a:t> используются для больших площадей, например, фронтов зданий, стен комнат, потолков, полов. </a:t>
            </a:r>
            <a:r>
              <a:rPr lang="ru-RU" sz="1200" dirty="0" err="1" smtClean="0">
                <a:latin typeface="Segoe UI" pitchFamily="34" charset="0"/>
                <a:cs typeface="Segoe UI" pitchFamily="34" charset="0"/>
              </a:rPr>
              <a:t>Миди-валики</a:t>
            </a:r>
            <a:r>
              <a:rPr lang="ru-RU" sz="1200" dirty="0" smtClean="0">
                <a:latin typeface="Segoe UI" pitchFamily="34" charset="0"/>
                <a:cs typeface="Segoe UI" pitchFamily="34" charset="0"/>
              </a:rPr>
              <a:t> – для меньших площадей, например, прихожих, ванных комнат, туалетов и др. Мини-валики для небольших труднодоступных поверхностей, например батарей, труб, углов.</a:t>
            </a:r>
            <a:br>
              <a:rPr lang="ru-RU" sz="1200" dirty="0" smtClean="0">
                <a:latin typeface="Segoe UI" pitchFamily="34" charset="0"/>
                <a:cs typeface="Segoe UI" pitchFamily="34" charset="0"/>
              </a:rPr>
            </a:br>
            <a:r>
              <a:rPr lang="ru-RU" sz="1200" dirty="0" smtClean="0">
                <a:latin typeface="Segoe UI" pitchFamily="34" charset="0"/>
                <a:cs typeface="Segoe UI" pitchFamily="34" charset="0"/>
              </a:rPr>
              <a:t/>
            </a:r>
            <a:br>
              <a:rPr lang="ru-RU" sz="1200" dirty="0" smtClean="0">
                <a:latin typeface="Segoe UI" pitchFamily="34" charset="0"/>
                <a:cs typeface="Segoe UI" pitchFamily="34" charset="0"/>
              </a:rPr>
            </a:br>
            <a:r>
              <a:rPr lang="ru-RU" sz="1200" dirty="0" smtClean="0">
                <a:latin typeface="Segoe UI" pitchFamily="34" charset="0"/>
                <a:cs typeface="Segoe UI" pitchFamily="34" charset="0"/>
              </a:rPr>
              <a:t>Длина и плотность ворса валика влияет на его впитывающую способность. Чем эти показатели выше, тем выше впитывающая способность. Для грубой поверхности необходим  валик с длинным ворсом (чтобы краска могла заполнить все неровности). Для получения гладкой поверхности необходим валик с более коротким ворсом.</a:t>
            </a:r>
            <a:br>
              <a:rPr lang="ru-RU" sz="1200" dirty="0" smtClean="0">
                <a:latin typeface="Segoe UI" pitchFamily="34" charset="0"/>
                <a:cs typeface="Segoe UI" pitchFamily="34" charset="0"/>
              </a:rPr>
            </a:br>
            <a:r>
              <a:rPr lang="ru-RU" sz="1200" dirty="0" smtClean="0">
                <a:latin typeface="Segoe UI" pitchFamily="34" charset="0"/>
                <a:cs typeface="Segoe UI" pitchFamily="34" charset="0"/>
              </a:rPr>
              <a:t/>
            </a:r>
            <a:br>
              <a:rPr lang="ru-RU" sz="1200" dirty="0" smtClean="0">
                <a:latin typeface="Segoe UI" pitchFamily="34" charset="0"/>
                <a:cs typeface="Segoe UI" pitchFamily="34" charset="0"/>
              </a:rPr>
            </a:br>
            <a:r>
              <a:rPr lang="ru-RU" sz="1200" dirty="0" smtClean="0">
                <a:latin typeface="Segoe UI" pitchFamily="34" charset="0"/>
                <a:cs typeface="Segoe UI" pitchFamily="34" charset="0"/>
              </a:rPr>
              <a:t>Конструкция валиков представляет собой систему с соединительной муфтой и предусматривает использование сменного валика-насадки и рукоятки  удлинителя.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animBg="1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5791200"/>
            <a:ext cx="1524000" cy="45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</p:pic>
      <p:sp>
        <p:nvSpPr>
          <p:cNvPr id="19" name="TextBox 18"/>
          <p:cNvSpPr txBox="1"/>
          <p:nvPr/>
        </p:nvSpPr>
        <p:spPr>
          <a:xfrm>
            <a:off x="5181600" y="1600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9" name="Picture 1" descr="http://www.akor.ru/assets/images/valik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228600"/>
            <a:ext cx="5638800" cy="631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Текст 4"/>
          <p:cNvSpPr>
            <a:spLocks noGrp="1"/>
          </p:cNvSpPr>
          <p:nvPr>
            <p:ph type="body" sz="quarter" idx="4294967295"/>
          </p:nvPr>
        </p:nvSpPr>
        <p:spPr>
          <a:xfrm rot="16200000">
            <a:off x="7810500" y="1028700"/>
            <a:ext cx="2362200" cy="304800"/>
          </a:xfrm>
          <a:prstGeom prst="rect">
            <a:avLst/>
          </a:prstGeom>
          <a:solidFill>
            <a:srgbClr val="CC3300"/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800" b="1" dirty="0" smtClean="0">
                <a:latin typeface="Segoe UI" pitchFamily="34" charset="0"/>
                <a:cs typeface="Segoe UI" pitchFamily="34" charset="0"/>
              </a:rPr>
              <a:t>НОВЫЕ ИЕХНОЛОГИИ - НОВОЕ КАЧЕСТВО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endParaRPr lang="ru-RU" sz="1000" b="1" dirty="0" smtClean="0">
              <a:latin typeface="Segoe UI" pitchFamily="34" charset="0"/>
              <a:cs typeface="Segoe UI" pitchFamily="34" charset="0"/>
            </a:endParaRPr>
          </a:p>
          <a:p>
            <a:pPr algn="ctr">
              <a:lnSpc>
                <a:spcPct val="150000"/>
              </a:lnSpc>
              <a:buNone/>
            </a:pPr>
            <a:endParaRPr lang="ru-RU" sz="1000" spc="3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Текст 4"/>
          <p:cNvSpPr>
            <a:spLocks noGrp="1"/>
          </p:cNvSpPr>
          <p:nvPr>
            <p:ph type="body" sz="quarter" idx="4294967295"/>
          </p:nvPr>
        </p:nvSpPr>
        <p:spPr>
          <a:xfrm rot="16200000">
            <a:off x="7810500" y="1028700"/>
            <a:ext cx="2362200" cy="304800"/>
          </a:xfrm>
          <a:prstGeom prst="rect">
            <a:avLst/>
          </a:prstGeom>
          <a:solidFill>
            <a:srgbClr val="CC3300"/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800" b="1" dirty="0" smtClean="0">
                <a:latin typeface="Segoe UI" pitchFamily="34" charset="0"/>
                <a:cs typeface="Segoe UI" pitchFamily="34" charset="0"/>
              </a:rPr>
              <a:t>ПРОФЕССОНАЛЬНЫЕ МАЛЯРНЫЕ ВАЛИКИ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endParaRPr lang="ru-RU" sz="1000" b="1" dirty="0" smtClean="0">
              <a:latin typeface="Segoe UI" pitchFamily="34" charset="0"/>
              <a:cs typeface="Segoe UI" pitchFamily="34" charset="0"/>
            </a:endParaRPr>
          </a:p>
          <a:p>
            <a:pPr algn="ctr">
              <a:lnSpc>
                <a:spcPct val="150000"/>
              </a:lnSpc>
              <a:buNone/>
            </a:pPr>
            <a:endParaRPr lang="ru-RU" sz="1000" spc="300" dirty="0">
              <a:latin typeface="Segoe UI" pitchFamily="34" charset="0"/>
              <a:cs typeface="Segoe UI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4076700" y="3162300"/>
            <a:ext cx="5257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219200" y="11430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Segoe UI" pitchFamily="34" charset="0"/>
                <a:cs typeface="Segoe UI" pitchFamily="34" charset="0"/>
              </a:rPr>
              <a:t>Валик “Профи”</a:t>
            </a:r>
            <a:r>
              <a:rPr lang="ru-RU" dirty="0" smtClean="0">
                <a:latin typeface="Segoe UI" pitchFamily="34" charset="0"/>
                <a:cs typeface="Segoe UI" pitchFamily="34" charset="0"/>
              </a:rPr>
              <a:t> (натуральный мех)</a:t>
            </a:r>
            <a:endParaRPr lang="ru-RU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7411" name="Picture 3" descr="http://www.akor.ru/assets/images/foto%20productov/valik_profi/vilik_profi_natme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2286000"/>
            <a:ext cx="32766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066800" y="4495800"/>
          <a:ext cx="4787901" cy="762000"/>
        </p:xfrm>
        <a:graphic>
          <a:graphicData uri="http://schemas.openxmlformats.org/drawingml/2006/table">
            <a:tbl>
              <a:tblPr/>
              <a:tblGrid>
                <a:gridCol w="1047036"/>
                <a:gridCol w="975878"/>
                <a:gridCol w="921662"/>
                <a:gridCol w="826786"/>
                <a:gridCol w="1016539"/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Ширина трубки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Диаметр трубки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Диаметр бугеля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Длина ворса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Плотность меха (гр/м.кв.)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Содержимое 5"/>
          <p:cNvSpPr txBox="1">
            <a:spLocks/>
          </p:cNvSpPr>
          <p:nvPr/>
        </p:nvSpPr>
        <p:spPr>
          <a:xfrm>
            <a:off x="7010400" y="990600"/>
            <a:ext cx="1676400" cy="335280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fontAlgn="t"/>
            <a:endParaRPr lang="ru-RU" sz="3200" dirty="0" smtClean="0"/>
          </a:p>
          <a:p>
            <a:pPr fontAlgn="t"/>
            <a:endParaRPr lang="ru-RU" sz="3200" dirty="0" smtClean="0"/>
          </a:p>
          <a:p>
            <a:pPr fontAlgn="t"/>
            <a:endParaRPr lang="ru-RU" sz="3200" dirty="0" smtClean="0"/>
          </a:p>
          <a:p>
            <a:pPr fontAlgn="t"/>
            <a:endParaRPr lang="ru-RU" sz="3200" dirty="0" smtClean="0"/>
          </a:p>
          <a:p>
            <a:pPr fontAlgn="t"/>
            <a:endParaRPr lang="ru-RU" sz="3200" dirty="0" smtClean="0"/>
          </a:p>
          <a:p>
            <a:pPr fontAlgn="t"/>
            <a:endParaRPr lang="ru-RU" sz="1600" b="1" dirty="0" smtClean="0">
              <a:latin typeface="Segoe UI" pitchFamily="34" charset="0"/>
              <a:cs typeface="Segoe UI" pitchFamily="34" charset="0"/>
            </a:endParaRPr>
          </a:p>
          <a:p>
            <a:pPr fontAlgn="t"/>
            <a:r>
              <a:rPr lang="ru-RU" sz="2800" b="1" dirty="0" smtClean="0">
                <a:latin typeface="Segoe UI" pitchFamily="34" charset="0"/>
                <a:cs typeface="Segoe UI" pitchFamily="34" charset="0"/>
              </a:rPr>
              <a:t>Применяется для  любых поверхностей. Возможна работа со всеми типами ЛКМ, устойчив к краскам на водной основе. Средняя производительность. </a:t>
            </a:r>
            <a:br>
              <a:rPr lang="ru-RU" sz="2800" b="1" dirty="0" smtClean="0">
                <a:latin typeface="Segoe UI" pitchFamily="34" charset="0"/>
                <a:cs typeface="Segoe UI" pitchFamily="34" charset="0"/>
              </a:rPr>
            </a:br>
            <a:r>
              <a:rPr lang="ru-RU" sz="2800" b="1" dirty="0" smtClean="0">
                <a:latin typeface="Segoe UI" pitchFamily="34" charset="0"/>
                <a:cs typeface="Segoe UI" pitchFamily="34" charset="0"/>
              </a:rPr>
              <a:t>Состав: 100% натуральный мех.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5791200"/>
            <a:ext cx="1524000" cy="45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</p:pic>
      <p:sp>
        <p:nvSpPr>
          <p:cNvPr id="19" name="TextBox 18"/>
          <p:cNvSpPr txBox="1"/>
          <p:nvPr/>
        </p:nvSpPr>
        <p:spPr>
          <a:xfrm>
            <a:off x="5181600" y="1600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4762500" y="3162300"/>
            <a:ext cx="4343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1447800" y="1066800"/>
            <a:ext cx="4267200" cy="457200"/>
          </a:xfrm>
        </p:spPr>
        <p:txBody>
          <a:bodyPr>
            <a:noAutofit/>
          </a:bodyPr>
          <a:lstStyle/>
          <a:p>
            <a:pPr fontAlgn="t">
              <a:buNone/>
            </a:pPr>
            <a:r>
              <a:rPr lang="en-US" sz="1800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ru-RU" sz="1800" b="1" dirty="0" smtClean="0">
                <a:latin typeface="Segoe UI" pitchFamily="34" charset="0"/>
                <a:cs typeface="Segoe UI" pitchFamily="34" charset="0"/>
              </a:rPr>
              <a:t>Валик “Профи”</a:t>
            </a:r>
            <a:r>
              <a:rPr lang="en-US" sz="1800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ru-RU" sz="1800" dirty="0" smtClean="0">
                <a:latin typeface="Segoe UI" pitchFamily="34" charset="0"/>
                <a:cs typeface="Segoe UI" pitchFamily="34" charset="0"/>
              </a:rPr>
              <a:t>Белый (полиэстер)</a:t>
            </a:r>
            <a:br>
              <a:rPr lang="ru-RU" sz="1800" dirty="0" smtClean="0">
                <a:latin typeface="Segoe UI" pitchFamily="34" charset="0"/>
                <a:cs typeface="Segoe UI" pitchFamily="34" charset="0"/>
              </a:rPr>
            </a:br>
            <a:endParaRPr lang="ru-RU" sz="1800" b="1" dirty="0" smtClean="0">
              <a:latin typeface="Segoe UI" pitchFamily="34" charset="0"/>
              <a:cs typeface="Segoe UI" pitchFamily="34" charset="0"/>
            </a:endParaRPr>
          </a:p>
          <a:p>
            <a:endParaRPr lang="ru-RU" sz="18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2" name="Содержимое 5"/>
          <p:cNvSpPr txBox="1">
            <a:spLocks/>
          </p:cNvSpPr>
          <p:nvPr/>
        </p:nvSpPr>
        <p:spPr>
          <a:xfrm>
            <a:off x="7086600" y="1905000"/>
            <a:ext cx="1752600" cy="2667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fontAlgn="t"/>
            <a:r>
              <a:rPr lang="ru-RU" sz="1400" b="1" dirty="0" smtClean="0">
                <a:latin typeface="Segoe UI" pitchFamily="34" charset="0"/>
                <a:cs typeface="Segoe UI" pitchFamily="34" charset="0"/>
              </a:rPr>
              <a:t>Применяется для любых поверхностей. Рекомендуемые ЛКМ: эмали, водоэмульсионные краски, грунтовки. Средняя производительность. </a:t>
            </a:r>
            <a:br>
              <a:rPr lang="ru-RU" sz="1400" b="1" dirty="0" smtClean="0">
                <a:latin typeface="Segoe UI" pitchFamily="34" charset="0"/>
                <a:cs typeface="Segoe UI" pitchFamily="34" charset="0"/>
              </a:rPr>
            </a:br>
            <a:r>
              <a:rPr lang="ru-RU" sz="1400" b="1" dirty="0" smtClean="0">
                <a:latin typeface="Segoe UI" pitchFamily="34" charset="0"/>
                <a:cs typeface="Segoe UI" pitchFamily="34" charset="0"/>
              </a:rPr>
              <a:t>Состав: 100% искусственный мех.</a:t>
            </a:r>
          </a:p>
          <a:p>
            <a:pPr fontAlgn="t"/>
            <a:endParaRPr lang="ru-RU" sz="2800" b="1" dirty="0" smtClean="0">
              <a:latin typeface="Segoe UI" pitchFamily="34" charset="0"/>
              <a:cs typeface="Segoe U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387" name="Picture 3" descr="http://www.akor.ru/assets/images/foto%20productov/valik_profi/vilik_profi_be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1981200"/>
            <a:ext cx="3810000" cy="2107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066800" y="4953000"/>
          <a:ext cx="4940300" cy="914400"/>
        </p:xfrm>
        <a:graphic>
          <a:graphicData uri="http://schemas.openxmlformats.org/drawingml/2006/table">
            <a:tbl>
              <a:tblPr/>
              <a:tblGrid>
                <a:gridCol w="1080363"/>
                <a:gridCol w="1006940"/>
                <a:gridCol w="950999"/>
                <a:gridCol w="853102"/>
                <a:gridCol w="1048896"/>
              </a:tblGrid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Ширина трубки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Диаметр трубки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Диаметр бугеля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Длина ворса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Плотность меха (гр/м.кв.)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Текст 4"/>
          <p:cNvSpPr>
            <a:spLocks noGrp="1"/>
          </p:cNvSpPr>
          <p:nvPr>
            <p:ph type="body" sz="quarter" idx="4294967295"/>
          </p:nvPr>
        </p:nvSpPr>
        <p:spPr>
          <a:xfrm rot="16200000">
            <a:off x="7810500" y="1028700"/>
            <a:ext cx="2362200" cy="304800"/>
          </a:xfrm>
          <a:prstGeom prst="rect">
            <a:avLst/>
          </a:prstGeom>
          <a:solidFill>
            <a:srgbClr val="CC3300"/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800" b="1" dirty="0" smtClean="0">
                <a:latin typeface="Segoe UI" pitchFamily="34" charset="0"/>
                <a:cs typeface="Segoe UI" pitchFamily="34" charset="0"/>
              </a:rPr>
              <a:t>ПРОФЕССОНАЛЬНЫЕ МАЛЯРНЫЕ ВАЛИКИ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endParaRPr lang="ru-RU" sz="1000" b="1" dirty="0" smtClean="0">
              <a:latin typeface="Segoe UI" pitchFamily="34" charset="0"/>
              <a:cs typeface="Segoe UI" pitchFamily="34" charset="0"/>
            </a:endParaRPr>
          </a:p>
          <a:p>
            <a:pPr algn="ctr">
              <a:lnSpc>
                <a:spcPct val="150000"/>
              </a:lnSpc>
              <a:buNone/>
            </a:pPr>
            <a:endParaRPr lang="ru-RU" sz="1000" spc="3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5791200"/>
            <a:ext cx="1524000" cy="45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</p:pic>
      <p:sp>
        <p:nvSpPr>
          <p:cNvPr id="19" name="TextBox 18"/>
          <p:cNvSpPr txBox="1"/>
          <p:nvPr/>
        </p:nvSpPr>
        <p:spPr>
          <a:xfrm>
            <a:off x="5181600" y="1600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4762500" y="3162300"/>
            <a:ext cx="4343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1143000" y="1066800"/>
            <a:ext cx="4800600" cy="457200"/>
          </a:xfrm>
        </p:spPr>
        <p:txBody>
          <a:bodyPr>
            <a:noAutofit/>
          </a:bodyPr>
          <a:lstStyle/>
          <a:p>
            <a:pPr fontAlgn="t">
              <a:buNone/>
            </a:pPr>
            <a:r>
              <a:rPr lang="en-US" sz="1800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ru-RU" sz="1800" b="1" dirty="0" smtClean="0">
                <a:latin typeface="Segoe UI" pitchFamily="34" charset="0"/>
                <a:cs typeface="Segoe UI" pitchFamily="34" charset="0"/>
              </a:rPr>
              <a:t>Валик “Профи”</a:t>
            </a:r>
            <a:r>
              <a:rPr lang="en-US" sz="1800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ru-RU" sz="1800" dirty="0" smtClean="0">
                <a:latin typeface="Segoe UI" pitchFamily="34" charset="0"/>
                <a:cs typeface="Segoe UI" pitchFamily="34" charset="0"/>
              </a:rPr>
              <a:t>Оранжевый (полиэстер)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latin typeface="Segoe UI" pitchFamily="34" charset="0"/>
                <a:cs typeface="Segoe UI" pitchFamily="34" charset="0"/>
              </a:rPr>
              <a:t/>
            </a:r>
            <a:br>
              <a:rPr lang="ru-RU" sz="1800" dirty="0" smtClean="0">
                <a:latin typeface="Segoe UI" pitchFamily="34" charset="0"/>
                <a:cs typeface="Segoe UI" pitchFamily="34" charset="0"/>
              </a:rPr>
            </a:br>
            <a:endParaRPr lang="ru-RU" sz="1800" b="1" dirty="0" smtClean="0">
              <a:latin typeface="Segoe UI" pitchFamily="34" charset="0"/>
              <a:cs typeface="Segoe UI" pitchFamily="34" charset="0"/>
            </a:endParaRPr>
          </a:p>
          <a:p>
            <a:endParaRPr lang="ru-RU" sz="18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2" name="Содержимое 5"/>
          <p:cNvSpPr txBox="1">
            <a:spLocks/>
          </p:cNvSpPr>
          <p:nvPr/>
        </p:nvSpPr>
        <p:spPr>
          <a:xfrm>
            <a:off x="7086600" y="1905000"/>
            <a:ext cx="1752600" cy="2667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fontAlgn="t"/>
            <a:r>
              <a:rPr lang="ru-RU" sz="1400" b="1" dirty="0" smtClean="0">
                <a:latin typeface="Segoe UI" pitchFamily="34" charset="0"/>
                <a:cs typeface="Segoe UI" pitchFamily="34" charset="0"/>
              </a:rPr>
              <a:t>Применяется для любых поверхностей. Рекомендуемые ЛКМ: эмали, водоэмульсионные краски, грунтовки. Средняя производительность. </a:t>
            </a:r>
            <a:br>
              <a:rPr lang="ru-RU" sz="1400" b="1" dirty="0" smtClean="0">
                <a:latin typeface="Segoe UI" pitchFamily="34" charset="0"/>
                <a:cs typeface="Segoe UI" pitchFamily="34" charset="0"/>
              </a:rPr>
            </a:br>
            <a:r>
              <a:rPr lang="ru-RU" sz="1400" b="1" dirty="0" smtClean="0">
                <a:latin typeface="Segoe UI" pitchFamily="34" charset="0"/>
                <a:cs typeface="Segoe UI" pitchFamily="34" charset="0"/>
              </a:rPr>
              <a:t>Состав: 100% искусственный мех.</a:t>
            </a:r>
          </a:p>
          <a:p>
            <a:pPr fontAlgn="t"/>
            <a:endParaRPr lang="ru-RU" sz="2800" b="1" dirty="0" smtClean="0">
              <a:latin typeface="Segoe UI" pitchFamily="34" charset="0"/>
              <a:cs typeface="Segoe U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4294967295"/>
          </p:nvPr>
        </p:nvSpPr>
        <p:spPr>
          <a:xfrm rot="16200000">
            <a:off x="7810500" y="1028700"/>
            <a:ext cx="2362200" cy="304800"/>
          </a:xfrm>
          <a:prstGeom prst="rect">
            <a:avLst/>
          </a:prstGeom>
          <a:solidFill>
            <a:srgbClr val="CC3300"/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800" b="1" dirty="0" smtClean="0">
                <a:latin typeface="Segoe UI" pitchFamily="34" charset="0"/>
                <a:cs typeface="Segoe UI" pitchFamily="34" charset="0"/>
              </a:rPr>
              <a:t>ПРОФЕССОНАЛЬНЫЕ МАЛЯРНЫЕ ВАЛИКИ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endParaRPr lang="ru-RU" sz="1000" b="1" dirty="0" smtClean="0">
              <a:latin typeface="Segoe UI" pitchFamily="34" charset="0"/>
              <a:cs typeface="Segoe UI" pitchFamily="34" charset="0"/>
            </a:endParaRPr>
          </a:p>
          <a:p>
            <a:pPr algn="ctr">
              <a:lnSpc>
                <a:spcPct val="150000"/>
              </a:lnSpc>
              <a:buNone/>
            </a:pPr>
            <a:endParaRPr lang="ru-RU" sz="1000" spc="300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53250" name="Picture 2" descr="http://www.akor.ru/assets/images/foto%20productov/valik_profi/vilik_profi_ora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2057400"/>
            <a:ext cx="38862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143000" y="4724400"/>
          <a:ext cx="4800600" cy="838200"/>
        </p:xfrm>
        <a:graphic>
          <a:graphicData uri="http://schemas.openxmlformats.org/drawingml/2006/table">
            <a:tbl>
              <a:tblPr/>
              <a:tblGrid>
                <a:gridCol w="1049813"/>
                <a:gridCol w="978466"/>
                <a:gridCol w="924107"/>
                <a:gridCol w="828978"/>
                <a:gridCol w="1019236"/>
              </a:tblGrid>
              <a:tr h="4191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Ширина трубки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Диаметр трубки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Диаметр бугеля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Длина ворса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Плотность меха (гр/м.кв.)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5791200"/>
            <a:ext cx="1524000" cy="45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</p:pic>
      <p:sp>
        <p:nvSpPr>
          <p:cNvPr id="19" name="TextBox 18"/>
          <p:cNvSpPr txBox="1"/>
          <p:nvPr/>
        </p:nvSpPr>
        <p:spPr>
          <a:xfrm>
            <a:off x="5181600" y="1600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4762500" y="3162300"/>
            <a:ext cx="4343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2209800" y="1066800"/>
            <a:ext cx="2971800" cy="457200"/>
          </a:xfrm>
        </p:spPr>
        <p:txBody>
          <a:bodyPr>
            <a:noAutofit/>
          </a:bodyPr>
          <a:lstStyle/>
          <a:p>
            <a:pPr fontAlgn="t">
              <a:buNone/>
            </a:pPr>
            <a:r>
              <a:rPr lang="ru-RU" sz="1800" b="1" dirty="0" smtClean="0">
                <a:latin typeface="Segoe UI" pitchFamily="34" charset="0"/>
                <a:cs typeface="Segoe UI" pitchFamily="34" charset="0"/>
              </a:rPr>
              <a:t>Валик “Профи”</a:t>
            </a:r>
            <a:r>
              <a:rPr lang="en-US" sz="1800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ru-RU" sz="1800" dirty="0" smtClean="0">
                <a:latin typeface="Segoe UI" pitchFamily="34" charset="0"/>
                <a:cs typeface="Segoe UI" pitchFamily="34" charset="0"/>
              </a:rPr>
              <a:t>(велюр)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b="1" dirty="0" smtClean="0">
              <a:latin typeface="Segoe UI" pitchFamily="34" charset="0"/>
              <a:cs typeface="Segoe UI" pitchFamily="34" charset="0"/>
            </a:endParaRPr>
          </a:p>
          <a:p>
            <a:endParaRPr lang="ru-RU" sz="18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2" name="Содержимое 5"/>
          <p:cNvSpPr txBox="1">
            <a:spLocks/>
          </p:cNvSpPr>
          <p:nvPr/>
        </p:nvSpPr>
        <p:spPr>
          <a:xfrm>
            <a:off x="7162800" y="1981200"/>
            <a:ext cx="1828800" cy="26670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t"/>
            <a:r>
              <a:rPr lang="ru-RU" sz="1200" b="1" dirty="0" smtClean="0">
                <a:latin typeface="Segoe UI" pitchFamily="34" charset="0"/>
                <a:cs typeface="Segoe UI" pitchFamily="34" charset="0"/>
              </a:rPr>
              <a:t>Валик создает гладкую поверхность, отлично лакирует и прокрашивает. Рекомендуемые ЛКМ: лаки, эмали, масляные краски, краски на водной основе. Высокая производительность. </a:t>
            </a:r>
            <a:br>
              <a:rPr lang="ru-RU" sz="1200" b="1" dirty="0" smtClean="0">
                <a:latin typeface="Segoe UI" pitchFamily="34" charset="0"/>
                <a:cs typeface="Segoe UI" pitchFamily="34" charset="0"/>
              </a:rPr>
            </a:br>
            <a:r>
              <a:rPr lang="ru-RU" sz="1200" b="1" dirty="0" smtClean="0">
                <a:latin typeface="Segoe UI" pitchFamily="34" charset="0"/>
                <a:cs typeface="Segoe UI" pitchFamily="34" charset="0"/>
              </a:rPr>
              <a:t>Состав: натуральная шерсть, </a:t>
            </a:r>
            <a:r>
              <a:rPr lang="ru-RU" sz="1200" b="1" dirty="0" err="1" smtClean="0">
                <a:latin typeface="Segoe UI" pitchFamily="34" charset="0"/>
                <a:cs typeface="Segoe UI" pitchFamily="34" charset="0"/>
              </a:rPr>
              <a:t>полиакрил</a:t>
            </a:r>
            <a:r>
              <a:rPr lang="ru-RU" sz="1200" b="1" dirty="0" smtClean="0">
                <a:latin typeface="Segoe UI" pitchFamily="34" charset="0"/>
                <a:cs typeface="Segoe UI" pitchFamily="34" charset="0"/>
              </a:rPr>
              <a:t>.</a:t>
            </a:r>
          </a:p>
          <a:p>
            <a:pPr fontAlgn="t"/>
            <a:endParaRPr lang="ru-RU" sz="1400" b="1" dirty="0" smtClean="0">
              <a:latin typeface="Segoe UI" pitchFamily="34" charset="0"/>
              <a:cs typeface="Segoe UI" pitchFamily="34" charset="0"/>
            </a:endParaRPr>
          </a:p>
          <a:p>
            <a:pPr fontAlgn="t"/>
            <a:endParaRPr lang="ru-RU" sz="2800" b="1" dirty="0" smtClean="0">
              <a:latin typeface="Segoe UI" pitchFamily="34" charset="0"/>
              <a:cs typeface="Segoe U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4294967295"/>
          </p:nvPr>
        </p:nvSpPr>
        <p:spPr>
          <a:xfrm rot="16200000">
            <a:off x="7810500" y="1028700"/>
            <a:ext cx="2362200" cy="304800"/>
          </a:xfrm>
          <a:prstGeom prst="rect">
            <a:avLst/>
          </a:prstGeom>
          <a:solidFill>
            <a:srgbClr val="CC3300"/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800" b="1" dirty="0" smtClean="0">
                <a:latin typeface="Segoe UI" pitchFamily="34" charset="0"/>
                <a:cs typeface="Segoe UI" pitchFamily="34" charset="0"/>
              </a:rPr>
              <a:t>ПРОФЕССОНАЛЬНЫЕ МАЛЯРНЫЕ ВАЛИКИ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endParaRPr lang="ru-RU" sz="1000" b="1" dirty="0" smtClean="0">
              <a:latin typeface="Segoe UI" pitchFamily="34" charset="0"/>
              <a:cs typeface="Segoe UI" pitchFamily="34" charset="0"/>
            </a:endParaRPr>
          </a:p>
          <a:p>
            <a:pPr algn="ctr">
              <a:lnSpc>
                <a:spcPct val="150000"/>
              </a:lnSpc>
              <a:buNone/>
            </a:pPr>
            <a:endParaRPr lang="ru-RU" sz="1000" spc="300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54274" name="Picture 2" descr="http://www.akor.ru/assets/images/foto%20productov/valik_profi/vilik_profi_velu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2057400"/>
            <a:ext cx="35052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066800" y="4953000"/>
          <a:ext cx="5092701" cy="762000"/>
        </p:xfrm>
        <a:graphic>
          <a:graphicData uri="http://schemas.openxmlformats.org/drawingml/2006/table">
            <a:tbl>
              <a:tblPr/>
              <a:tblGrid>
                <a:gridCol w="1113690"/>
                <a:gridCol w="1038003"/>
                <a:gridCol w="980336"/>
                <a:gridCol w="879419"/>
                <a:gridCol w="1081253"/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Ширина трубки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Диаметр трубки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Диаметр бугеля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Длина ворса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Плотность меха (гр/м.кв.)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5791200"/>
            <a:ext cx="1524000" cy="45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</p:pic>
      <p:sp>
        <p:nvSpPr>
          <p:cNvPr id="19" name="TextBox 18"/>
          <p:cNvSpPr txBox="1"/>
          <p:nvPr/>
        </p:nvSpPr>
        <p:spPr>
          <a:xfrm>
            <a:off x="5181600" y="1600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4762500" y="3162300"/>
            <a:ext cx="4343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1066800" y="1143000"/>
            <a:ext cx="5029200" cy="457200"/>
          </a:xfrm>
        </p:spPr>
        <p:txBody>
          <a:bodyPr>
            <a:noAutofit/>
          </a:bodyPr>
          <a:lstStyle/>
          <a:p>
            <a:pPr fontAlgn="t">
              <a:buNone/>
            </a:pPr>
            <a:r>
              <a:rPr lang="ru-RU" sz="1800" b="1" dirty="0" smtClean="0">
                <a:latin typeface="Segoe UI" pitchFamily="34" charset="0"/>
                <a:cs typeface="Segoe UI" pitchFamily="34" charset="0"/>
              </a:rPr>
              <a:t>Валик “Профи”</a:t>
            </a:r>
            <a:r>
              <a:rPr lang="ru-RU" sz="1800" dirty="0" smtClean="0">
                <a:latin typeface="Segoe UI" pitchFamily="34" charset="0"/>
                <a:cs typeface="Segoe UI" pitchFamily="34" charset="0"/>
              </a:rPr>
              <a:t> Велюр (натуральная шерсть)</a:t>
            </a:r>
            <a:br>
              <a:rPr lang="ru-RU" sz="1800" dirty="0" smtClean="0">
                <a:latin typeface="Segoe UI" pitchFamily="34" charset="0"/>
                <a:cs typeface="Segoe UI" pitchFamily="34" charset="0"/>
              </a:rPr>
            </a:br>
            <a:endParaRPr lang="ru-RU" sz="1800" b="1" dirty="0" smtClean="0">
              <a:latin typeface="Segoe UI" pitchFamily="34" charset="0"/>
              <a:cs typeface="Segoe UI" pitchFamily="34" charset="0"/>
            </a:endParaRPr>
          </a:p>
          <a:p>
            <a:endParaRPr lang="ru-RU" sz="18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2" name="Содержимое 5"/>
          <p:cNvSpPr txBox="1">
            <a:spLocks/>
          </p:cNvSpPr>
          <p:nvPr/>
        </p:nvSpPr>
        <p:spPr>
          <a:xfrm>
            <a:off x="7010400" y="2133600"/>
            <a:ext cx="1905000" cy="25908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t"/>
            <a:r>
              <a:rPr lang="ru-RU" sz="1200" b="1" dirty="0" smtClean="0">
                <a:latin typeface="Segoe UI" pitchFamily="34" charset="0"/>
                <a:cs typeface="Segoe UI" pitchFamily="34" charset="0"/>
              </a:rPr>
              <a:t>Применение: высококачественные лаки и краски, создает идеально гладкую поверхность. Наивысшая производительность.</a:t>
            </a:r>
            <a:br>
              <a:rPr lang="ru-RU" sz="1200" b="1" dirty="0" smtClean="0">
                <a:latin typeface="Segoe UI" pitchFamily="34" charset="0"/>
                <a:cs typeface="Segoe UI" pitchFamily="34" charset="0"/>
              </a:rPr>
            </a:br>
            <a:r>
              <a:rPr lang="ru-RU" sz="1200" b="1" dirty="0" smtClean="0">
                <a:latin typeface="Segoe UI" pitchFamily="34" charset="0"/>
                <a:cs typeface="Segoe UI" pitchFamily="34" charset="0"/>
              </a:rPr>
              <a:t>Состав: натуральная шерсть.</a:t>
            </a:r>
          </a:p>
          <a:p>
            <a:pPr fontAlgn="t"/>
            <a:endParaRPr lang="ru-RU" sz="1400" b="1" dirty="0" smtClean="0">
              <a:latin typeface="Segoe UI" pitchFamily="34" charset="0"/>
              <a:cs typeface="Segoe UI" pitchFamily="34" charset="0"/>
            </a:endParaRPr>
          </a:p>
          <a:p>
            <a:pPr fontAlgn="t"/>
            <a:endParaRPr lang="ru-RU" sz="2800" b="1" dirty="0" smtClean="0">
              <a:latin typeface="Segoe UI" pitchFamily="34" charset="0"/>
              <a:cs typeface="Segoe U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4294967295"/>
          </p:nvPr>
        </p:nvSpPr>
        <p:spPr>
          <a:xfrm rot="16200000">
            <a:off x="7810500" y="1028700"/>
            <a:ext cx="2362200" cy="304800"/>
          </a:xfrm>
          <a:prstGeom prst="rect">
            <a:avLst/>
          </a:prstGeom>
          <a:solidFill>
            <a:srgbClr val="CC3300"/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800" b="1" dirty="0" smtClean="0">
                <a:latin typeface="Segoe UI" pitchFamily="34" charset="0"/>
                <a:cs typeface="Segoe UI" pitchFamily="34" charset="0"/>
              </a:rPr>
              <a:t>ПРОФЕССОНАЛЬНЫЕ МАЛЯРНЫЕ ВАЛИКИ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endParaRPr lang="ru-RU" sz="1000" b="1" dirty="0" smtClean="0">
              <a:latin typeface="Segoe UI" pitchFamily="34" charset="0"/>
              <a:cs typeface="Segoe UI" pitchFamily="34" charset="0"/>
            </a:endParaRPr>
          </a:p>
          <a:p>
            <a:pPr algn="ctr">
              <a:lnSpc>
                <a:spcPct val="150000"/>
              </a:lnSpc>
              <a:buNone/>
            </a:pPr>
            <a:endParaRPr lang="ru-RU" sz="1000" spc="300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52226" name="Picture 2" descr="http://www.akor.ru/assets/images/foto%20productov/valik_profi/vilik_profi_natme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2209800"/>
            <a:ext cx="3473669" cy="1937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219200" y="4724400"/>
          <a:ext cx="4940300" cy="914400"/>
        </p:xfrm>
        <a:graphic>
          <a:graphicData uri="http://schemas.openxmlformats.org/drawingml/2006/table">
            <a:tbl>
              <a:tblPr/>
              <a:tblGrid>
                <a:gridCol w="1080363"/>
                <a:gridCol w="1006940"/>
                <a:gridCol w="950999"/>
                <a:gridCol w="853102"/>
                <a:gridCol w="1048896"/>
              </a:tblGrid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Ширина трубки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Диаметр трубки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Диаметр бугеля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Длина ворса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Плотность меха (гр/м.кв.)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5791200"/>
            <a:ext cx="1524000" cy="45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</p:pic>
      <p:sp>
        <p:nvSpPr>
          <p:cNvPr id="6" name="Прямоугольник 5"/>
          <p:cNvSpPr/>
          <p:nvPr/>
        </p:nvSpPr>
        <p:spPr>
          <a:xfrm>
            <a:off x="6705600" y="838200"/>
            <a:ext cx="19812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Segoe UI" pitchFamily="34" charset="0"/>
                <a:cs typeface="Segoe UI" pitchFamily="34" charset="0"/>
              </a:rPr>
              <a:t>Флейцевые кисти “Популярной” серии используются для основных покрасочных работ малярами-любителями и относятся к группе популярных кистей. Популярные кисти производятся толщиной до 8 мм. и имеют более короткую щетину, представляя собой качественный и недорогой выбор для простых малярных работ. </a:t>
            </a:r>
            <a:br>
              <a:rPr lang="ru-RU" sz="1100" b="1" dirty="0" smtClean="0">
                <a:latin typeface="Segoe UI" pitchFamily="34" charset="0"/>
                <a:cs typeface="Segoe UI" pitchFamily="34" charset="0"/>
              </a:rPr>
            </a:br>
            <a:r>
              <a:rPr lang="ru-RU" sz="1100" b="1" dirty="0" smtClean="0">
                <a:latin typeface="Segoe UI" pitchFamily="34" charset="0"/>
                <a:cs typeface="Segoe UI" pitchFamily="34" charset="0"/>
              </a:rPr>
              <a:t>Применяются для нанесения краски на небольшие поверхности и для обработки свежеокрашенных поверхностей путем сглаживания следов кисти, лакировки, для получения гладкого, глянцевого покрытия. </a:t>
            </a:r>
            <a:r>
              <a:rPr lang="ru-RU" sz="1100" dirty="0" smtClean="0">
                <a:latin typeface="Segoe UI" pitchFamily="34" charset="0"/>
                <a:cs typeface="Segoe UI" pitchFamily="34" charset="0"/>
              </a:rPr>
              <a:t/>
            </a:r>
            <a:br>
              <a:rPr lang="ru-RU" sz="1100" dirty="0" smtClean="0">
                <a:latin typeface="Segoe UI" pitchFamily="34" charset="0"/>
                <a:cs typeface="Segoe UI" pitchFamily="34" charset="0"/>
              </a:rPr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> </a:t>
            </a:r>
            <a:r>
              <a:rPr lang="ru-RU" sz="1100" b="1" dirty="0" smtClean="0">
                <a:latin typeface="Segoe UI" pitchFamily="34" charset="0"/>
                <a:cs typeface="Segoe UI" pitchFamily="34" charset="0"/>
              </a:rPr>
              <a:t/>
            </a:r>
            <a:br>
              <a:rPr lang="ru-RU" sz="1100" b="1" dirty="0" smtClean="0">
                <a:latin typeface="Segoe UI" pitchFamily="34" charset="0"/>
                <a:cs typeface="Segoe UI" pitchFamily="34" charset="0"/>
              </a:rPr>
            </a:br>
            <a:r>
              <a:rPr lang="ru-RU" sz="1100" b="1" dirty="0" smtClean="0">
                <a:latin typeface="Segoe UI" pitchFamily="34" charset="0"/>
                <a:cs typeface="Segoe UI" pitchFamily="34" charset="0"/>
              </a:rPr>
              <a:t>.</a:t>
            </a:r>
            <a:endParaRPr lang="ru-RU" sz="1100" b="1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7" name="Picture 1" descr="http://www.akor.ru/assets/images/foto%20productov/popular/standar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1828800"/>
            <a:ext cx="26670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762000" y="838200"/>
            <a:ext cx="556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Segoe UI" pitchFamily="34" charset="0"/>
                <a:cs typeface="Segoe UI" pitchFamily="34" charset="0"/>
              </a:rPr>
              <a:t>Флейцевые кисти “Евро”, толщина </a:t>
            </a:r>
            <a:r>
              <a:rPr lang="en-US" sz="1400" b="1" dirty="0" smtClean="0">
                <a:latin typeface="Segoe UI" pitchFamily="34" charset="0"/>
                <a:cs typeface="Segoe UI" pitchFamily="34" charset="0"/>
              </a:rPr>
              <a:t>8</a:t>
            </a:r>
            <a:r>
              <a:rPr lang="ru-RU" sz="1400" b="1" dirty="0" smtClean="0">
                <a:latin typeface="Segoe UI" pitchFamily="34" charset="0"/>
                <a:cs typeface="Segoe UI" pitchFamily="34" charset="0"/>
              </a:rPr>
              <a:t> мм., светлая натуральная щетина, черная пластиковая ручка.</a:t>
            </a:r>
            <a:endParaRPr lang="ru-RU" sz="1400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81600" y="1600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4114800" y="3124200"/>
            <a:ext cx="4876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219200" y="5029200"/>
          <a:ext cx="5029200" cy="1219198"/>
        </p:xfrm>
        <a:graphic>
          <a:graphicData uri="http://schemas.openxmlformats.org/drawingml/2006/table">
            <a:tbl>
              <a:tblPr/>
              <a:tblGrid>
                <a:gridCol w="1257300"/>
                <a:gridCol w="1257300"/>
                <a:gridCol w="1257300"/>
                <a:gridCol w="1257300"/>
              </a:tblGrid>
              <a:tr h="3483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Ширина (мм)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Толщина (мм)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Длина щетины (мм)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41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КФ 25х8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 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41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КФ 35х8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 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41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КФ 50х8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 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 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41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КФ 75х8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 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 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 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41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 КФ 100х8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3" name="Текст 4"/>
          <p:cNvSpPr>
            <a:spLocks noGrp="1"/>
          </p:cNvSpPr>
          <p:nvPr>
            <p:ph type="body" sz="quarter" idx="4294967295"/>
          </p:nvPr>
        </p:nvSpPr>
        <p:spPr>
          <a:xfrm rot="16200000">
            <a:off x="8039101" y="800101"/>
            <a:ext cx="1905001" cy="30479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ru-RU" sz="800" b="1" spc="300" dirty="0" smtClean="0">
                <a:latin typeface="Segoe UI" pitchFamily="34" charset="0"/>
                <a:cs typeface="Segoe UI" pitchFamily="34" charset="0"/>
              </a:rPr>
              <a:t>ПОПУЛЯРНЫЕ </a:t>
            </a:r>
            <a:r>
              <a:rPr lang="ru-RU" sz="800" spc="300" dirty="0" smtClean="0">
                <a:latin typeface="Segoe UI" pitchFamily="34" charset="0"/>
                <a:cs typeface="Segoe UI" pitchFamily="34" charset="0"/>
              </a:rPr>
              <a:t>КИСТИ</a:t>
            </a:r>
            <a:endParaRPr lang="ru-RU" sz="800" spc="3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5791200"/>
            <a:ext cx="1524000" cy="45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</p:pic>
      <p:sp>
        <p:nvSpPr>
          <p:cNvPr id="19" name="TextBox 18"/>
          <p:cNvSpPr txBox="1"/>
          <p:nvPr/>
        </p:nvSpPr>
        <p:spPr>
          <a:xfrm>
            <a:off x="5181600" y="1600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4762500" y="3162300"/>
            <a:ext cx="4343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1524000" y="1066800"/>
            <a:ext cx="3810000" cy="457200"/>
          </a:xfrm>
        </p:spPr>
        <p:txBody>
          <a:bodyPr>
            <a:noAutofit/>
          </a:bodyPr>
          <a:lstStyle/>
          <a:p>
            <a:pPr fontAlgn="t">
              <a:buNone/>
            </a:pPr>
            <a:r>
              <a:rPr lang="en-US" sz="1800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ru-RU" sz="1800" b="1" dirty="0" smtClean="0">
                <a:latin typeface="Segoe UI" pitchFamily="34" charset="0"/>
                <a:cs typeface="Segoe UI" pitchFamily="34" charset="0"/>
              </a:rPr>
              <a:t>Валик “Профи”</a:t>
            </a:r>
            <a:r>
              <a:rPr lang="ru-RU" sz="1800" dirty="0" smtClean="0">
                <a:latin typeface="Segoe UI" pitchFamily="34" charset="0"/>
                <a:cs typeface="Segoe UI" pitchFamily="34" charset="0"/>
              </a:rPr>
              <a:t>Тигр (</a:t>
            </a:r>
            <a:r>
              <a:rPr lang="ru-RU" sz="1800" dirty="0" err="1" smtClean="0">
                <a:latin typeface="Segoe UI" pitchFamily="34" charset="0"/>
                <a:cs typeface="Segoe UI" pitchFamily="34" charset="0"/>
              </a:rPr>
              <a:t>полиакрил</a:t>
            </a:r>
            <a:r>
              <a:rPr lang="ru-RU" sz="1800" dirty="0" smtClean="0">
                <a:latin typeface="Segoe UI" pitchFamily="34" charset="0"/>
                <a:cs typeface="Segoe UI" pitchFamily="34" charset="0"/>
              </a:rPr>
              <a:t>)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b="1" dirty="0" smtClean="0">
              <a:latin typeface="Segoe UI" pitchFamily="34" charset="0"/>
              <a:cs typeface="Segoe UI" pitchFamily="34" charset="0"/>
            </a:endParaRPr>
          </a:p>
          <a:p>
            <a:endParaRPr lang="ru-RU" sz="18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2" name="Содержимое 5"/>
          <p:cNvSpPr txBox="1">
            <a:spLocks/>
          </p:cNvSpPr>
          <p:nvPr/>
        </p:nvSpPr>
        <p:spPr>
          <a:xfrm>
            <a:off x="7086600" y="1905000"/>
            <a:ext cx="1828800" cy="26670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t"/>
            <a:r>
              <a:rPr lang="ru-RU" sz="1200" b="1" dirty="0" smtClean="0">
                <a:latin typeface="Segoe UI" pitchFamily="34" charset="0"/>
                <a:cs typeface="Segoe UI" pitchFamily="34" charset="0"/>
              </a:rPr>
              <a:t>Применяются для гладких, немного шероховатых поверхностей. Рекомендуемые ЛКМ: краски на водной основе, клея, грунтовки, эмали. Высокая производительность. </a:t>
            </a:r>
            <a:br>
              <a:rPr lang="ru-RU" sz="1200" b="1" dirty="0" smtClean="0">
                <a:latin typeface="Segoe UI" pitchFamily="34" charset="0"/>
                <a:cs typeface="Segoe UI" pitchFamily="34" charset="0"/>
              </a:rPr>
            </a:br>
            <a:r>
              <a:rPr lang="ru-RU" sz="1200" b="1" dirty="0" smtClean="0">
                <a:latin typeface="Segoe UI" pitchFamily="34" charset="0"/>
                <a:cs typeface="Segoe UI" pitchFamily="34" charset="0"/>
              </a:rPr>
              <a:t>Состав: </a:t>
            </a:r>
            <a:r>
              <a:rPr lang="ru-RU" sz="1200" b="1" dirty="0" err="1" smtClean="0">
                <a:latin typeface="Segoe UI" pitchFamily="34" charset="0"/>
                <a:cs typeface="Segoe UI" pitchFamily="34" charset="0"/>
              </a:rPr>
              <a:t>полиакрил</a:t>
            </a:r>
            <a:r>
              <a:rPr lang="ru-RU" sz="1200" b="1" dirty="0" smtClean="0">
                <a:latin typeface="Segoe UI" pitchFamily="34" charset="0"/>
                <a:cs typeface="Segoe UI" pitchFamily="34" charset="0"/>
              </a:rPr>
              <a:t> на тканой основе.</a:t>
            </a:r>
          </a:p>
          <a:p>
            <a:pPr fontAlgn="t"/>
            <a:endParaRPr lang="ru-RU" sz="1400" b="1" dirty="0" smtClean="0">
              <a:latin typeface="Segoe UI" pitchFamily="34" charset="0"/>
              <a:cs typeface="Segoe UI" pitchFamily="34" charset="0"/>
            </a:endParaRPr>
          </a:p>
          <a:p>
            <a:pPr fontAlgn="t"/>
            <a:endParaRPr lang="ru-RU" sz="2800" b="1" dirty="0" smtClean="0">
              <a:latin typeface="Segoe UI" pitchFamily="34" charset="0"/>
              <a:cs typeface="Segoe U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4294967295"/>
          </p:nvPr>
        </p:nvSpPr>
        <p:spPr>
          <a:xfrm rot="16200000">
            <a:off x="7810500" y="1028700"/>
            <a:ext cx="2362200" cy="304800"/>
          </a:xfrm>
          <a:prstGeom prst="rect">
            <a:avLst/>
          </a:prstGeom>
          <a:solidFill>
            <a:srgbClr val="CC3300"/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800" b="1" dirty="0" smtClean="0">
                <a:latin typeface="Segoe UI" pitchFamily="34" charset="0"/>
                <a:cs typeface="Segoe UI" pitchFamily="34" charset="0"/>
              </a:rPr>
              <a:t>ПРОФЕССОНАЛЬНЫЕ МАЛЯРНЫЕ ВАЛИКИ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endParaRPr lang="ru-RU" sz="1000" b="1" dirty="0" smtClean="0">
              <a:latin typeface="Segoe UI" pitchFamily="34" charset="0"/>
              <a:cs typeface="Segoe UI" pitchFamily="34" charset="0"/>
            </a:endParaRPr>
          </a:p>
          <a:p>
            <a:pPr algn="ctr">
              <a:lnSpc>
                <a:spcPct val="150000"/>
              </a:lnSpc>
              <a:buNone/>
            </a:pPr>
            <a:endParaRPr lang="ru-RU" sz="1000" spc="300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55298" name="Picture 2" descr="http://www.akor.ru/assets/images/foto%20productov/valik_profi/vilik_profi_tig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399" y="1905000"/>
            <a:ext cx="3774831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914400" y="4800600"/>
          <a:ext cx="5181600" cy="914400"/>
        </p:xfrm>
        <a:graphic>
          <a:graphicData uri="http://schemas.openxmlformats.org/drawingml/2006/table">
            <a:tbl>
              <a:tblPr/>
              <a:tblGrid>
                <a:gridCol w="1133131"/>
                <a:gridCol w="1056122"/>
                <a:gridCol w="997449"/>
                <a:gridCol w="894770"/>
                <a:gridCol w="1100128"/>
              </a:tblGrid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Ширина трубки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Диаметр трубки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Диаметр бугеля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Длина ворса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Плотность меха (гр/м.кв.)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5791200"/>
            <a:ext cx="1524000" cy="45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</p:pic>
      <p:sp>
        <p:nvSpPr>
          <p:cNvPr id="19" name="TextBox 18"/>
          <p:cNvSpPr txBox="1"/>
          <p:nvPr/>
        </p:nvSpPr>
        <p:spPr>
          <a:xfrm>
            <a:off x="5181600" y="1600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4762500" y="3162300"/>
            <a:ext cx="4343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1066800" y="1066800"/>
            <a:ext cx="4876800" cy="457200"/>
          </a:xfrm>
        </p:spPr>
        <p:txBody>
          <a:bodyPr>
            <a:noAutofit/>
          </a:bodyPr>
          <a:lstStyle/>
          <a:p>
            <a:pPr fontAlgn="t">
              <a:buNone/>
            </a:pPr>
            <a:r>
              <a:rPr lang="en-US" sz="1800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ru-RU" sz="1800" b="1" dirty="0" smtClean="0">
                <a:latin typeface="Segoe UI" pitchFamily="34" charset="0"/>
                <a:cs typeface="Segoe UI" pitchFamily="34" charset="0"/>
              </a:rPr>
              <a:t>Валик “Профи”</a:t>
            </a:r>
            <a:r>
              <a:rPr lang="en-US" sz="1800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ru-RU" sz="1800" dirty="0" smtClean="0">
                <a:latin typeface="Segoe UI" pitchFamily="34" charset="0"/>
                <a:cs typeface="Segoe UI" pitchFamily="34" charset="0"/>
              </a:rPr>
              <a:t>Сине-зеленый (полиамид)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b="1" dirty="0" smtClean="0">
              <a:latin typeface="Segoe UI" pitchFamily="34" charset="0"/>
              <a:cs typeface="Segoe UI" pitchFamily="34" charset="0"/>
            </a:endParaRPr>
          </a:p>
          <a:p>
            <a:endParaRPr lang="ru-RU" sz="18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2" name="Содержимое 5"/>
          <p:cNvSpPr txBox="1">
            <a:spLocks/>
          </p:cNvSpPr>
          <p:nvPr/>
        </p:nvSpPr>
        <p:spPr>
          <a:xfrm>
            <a:off x="7086600" y="1905000"/>
            <a:ext cx="1752600" cy="2667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fontAlgn="t"/>
            <a:r>
              <a:rPr lang="ru-RU" sz="1400" b="1" dirty="0" smtClean="0">
                <a:latin typeface="Segoe UI" pitchFamily="34" charset="0"/>
                <a:cs typeface="Segoe UI" pitchFamily="34" charset="0"/>
              </a:rPr>
              <a:t>Применяются для любых поверхностей. Возможна работа со всеми типами ЛКМ, подходит для любой агрессивной среды. Наивысшая производительность и долговечность при эксплуатации. </a:t>
            </a:r>
            <a:br>
              <a:rPr lang="ru-RU" sz="1400" b="1" dirty="0" smtClean="0">
                <a:latin typeface="Segoe UI" pitchFamily="34" charset="0"/>
                <a:cs typeface="Segoe UI" pitchFamily="34" charset="0"/>
              </a:rPr>
            </a:br>
            <a:r>
              <a:rPr lang="ru-RU" sz="1400" b="1" dirty="0" smtClean="0">
                <a:latin typeface="Segoe UI" pitchFamily="34" charset="0"/>
                <a:cs typeface="Segoe UI" pitchFamily="34" charset="0"/>
              </a:rPr>
              <a:t>Состав: полиамид на тканой основе.</a:t>
            </a:r>
          </a:p>
          <a:p>
            <a:pPr fontAlgn="t"/>
            <a:endParaRPr lang="ru-RU" sz="1400" b="1" dirty="0" smtClean="0">
              <a:latin typeface="Segoe UI" pitchFamily="34" charset="0"/>
              <a:cs typeface="Segoe UI" pitchFamily="34" charset="0"/>
            </a:endParaRPr>
          </a:p>
          <a:p>
            <a:pPr fontAlgn="t"/>
            <a:endParaRPr lang="ru-RU" sz="2800" b="1" dirty="0" smtClean="0">
              <a:latin typeface="Segoe UI" pitchFamily="34" charset="0"/>
              <a:cs typeface="Segoe U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4294967295"/>
          </p:nvPr>
        </p:nvSpPr>
        <p:spPr>
          <a:xfrm rot="16200000">
            <a:off x="7810500" y="1028700"/>
            <a:ext cx="2362200" cy="304800"/>
          </a:xfrm>
          <a:prstGeom prst="rect">
            <a:avLst/>
          </a:prstGeom>
          <a:solidFill>
            <a:srgbClr val="CC3300"/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800" b="1" dirty="0" smtClean="0">
                <a:latin typeface="Segoe UI" pitchFamily="34" charset="0"/>
                <a:cs typeface="Segoe UI" pitchFamily="34" charset="0"/>
              </a:rPr>
              <a:t>ПРОФЕССОНАЛЬНЫЕ МАЛЯРНЫЕ ВАЛИКИ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endParaRPr lang="ru-RU" sz="1000" b="1" dirty="0" smtClean="0">
              <a:latin typeface="Segoe UI" pitchFamily="34" charset="0"/>
              <a:cs typeface="Segoe UI" pitchFamily="34" charset="0"/>
            </a:endParaRPr>
          </a:p>
          <a:p>
            <a:pPr algn="ctr">
              <a:lnSpc>
                <a:spcPct val="150000"/>
              </a:lnSpc>
              <a:buNone/>
            </a:pPr>
            <a:endParaRPr lang="ru-RU" sz="1000" spc="300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56322" name="Picture 2" descr="http://www.akor.ru/assets/images/foto%20productov/valik_profi/vilik_profi_sinze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1981200"/>
            <a:ext cx="3429000" cy="2228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371600" y="5029200"/>
          <a:ext cx="4483101" cy="762000"/>
        </p:xfrm>
        <a:graphic>
          <a:graphicData uri="http://schemas.openxmlformats.org/drawingml/2006/table">
            <a:tbl>
              <a:tblPr/>
              <a:tblGrid>
                <a:gridCol w="980381"/>
                <a:gridCol w="913753"/>
                <a:gridCol w="862989"/>
                <a:gridCol w="774152"/>
                <a:gridCol w="951826"/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Ширина трубки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Диаметр трубки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Диаметр бугеля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Длина ворса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Плотность меха (гр/м.кв.)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5791200"/>
            <a:ext cx="1524000" cy="45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</p:pic>
      <p:sp>
        <p:nvSpPr>
          <p:cNvPr id="19" name="TextBox 18"/>
          <p:cNvSpPr txBox="1"/>
          <p:nvPr/>
        </p:nvSpPr>
        <p:spPr>
          <a:xfrm>
            <a:off x="5181600" y="1600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4762500" y="3162300"/>
            <a:ext cx="4343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1219200" y="1219200"/>
            <a:ext cx="4800600" cy="457200"/>
          </a:xfrm>
        </p:spPr>
        <p:txBody>
          <a:bodyPr>
            <a:noAutofit/>
          </a:bodyPr>
          <a:lstStyle/>
          <a:p>
            <a:pPr fontAlgn="t">
              <a:buNone/>
            </a:pPr>
            <a:r>
              <a:rPr lang="ru-RU" sz="1800" b="1" dirty="0" smtClean="0">
                <a:latin typeface="Segoe UI" pitchFamily="34" charset="0"/>
                <a:cs typeface="Segoe UI" pitchFamily="34" charset="0"/>
              </a:rPr>
              <a:t>Валик “Профи”</a:t>
            </a:r>
            <a:r>
              <a:rPr lang="en-US" sz="1800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ru-RU" sz="1800" dirty="0" smtClean="0">
                <a:latin typeface="Segoe UI" pitchFamily="34" charset="0"/>
                <a:cs typeface="Segoe UI" pitchFamily="34" charset="0"/>
              </a:rPr>
              <a:t>Красно-серый (полиамид)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b="1" dirty="0" smtClean="0">
              <a:latin typeface="Segoe UI" pitchFamily="34" charset="0"/>
              <a:cs typeface="Segoe UI" pitchFamily="34" charset="0"/>
            </a:endParaRPr>
          </a:p>
          <a:p>
            <a:endParaRPr lang="ru-RU" sz="18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2" name="Содержимое 5"/>
          <p:cNvSpPr txBox="1">
            <a:spLocks/>
          </p:cNvSpPr>
          <p:nvPr/>
        </p:nvSpPr>
        <p:spPr>
          <a:xfrm>
            <a:off x="7086600" y="1905000"/>
            <a:ext cx="1752600" cy="26670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r>
              <a:rPr lang="ru-RU" sz="1600" b="1" dirty="0" smtClean="0">
                <a:latin typeface="Segoe UI" pitchFamily="34" charset="0"/>
                <a:cs typeface="Segoe UI" pitchFamily="34" charset="0"/>
              </a:rPr>
              <a:t>Применяются для любых поверхностей, идеален для фасадных работ. Возможна работа со всеми типами ЛКМ, подходит для любой агрессивной среды. Наивысшая производительность и долговечность при эксплуатации. </a:t>
            </a:r>
            <a:br>
              <a:rPr lang="ru-RU" sz="1600" b="1" dirty="0" smtClean="0">
                <a:latin typeface="Segoe UI" pitchFamily="34" charset="0"/>
                <a:cs typeface="Segoe UI" pitchFamily="34" charset="0"/>
              </a:rPr>
            </a:br>
            <a:r>
              <a:rPr lang="ru-RU" sz="1600" b="1" dirty="0" smtClean="0">
                <a:latin typeface="Segoe UI" pitchFamily="34" charset="0"/>
                <a:cs typeface="Segoe UI" pitchFamily="34" charset="0"/>
              </a:rPr>
              <a:t>Состав: полиамид на тканой основе.</a:t>
            </a:r>
          </a:p>
          <a:p>
            <a:r>
              <a:rPr lang="ru-RU" sz="1400" dirty="0" smtClean="0"/>
              <a:t> </a:t>
            </a:r>
          </a:p>
          <a:p>
            <a:pPr fontAlgn="t"/>
            <a:endParaRPr lang="ru-RU" sz="1400" b="1" dirty="0" smtClean="0">
              <a:latin typeface="Segoe UI" pitchFamily="34" charset="0"/>
              <a:cs typeface="Segoe UI" pitchFamily="34" charset="0"/>
            </a:endParaRPr>
          </a:p>
          <a:p>
            <a:pPr fontAlgn="t"/>
            <a:endParaRPr lang="ru-RU" sz="2800" b="1" dirty="0" smtClean="0">
              <a:latin typeface="Segoe UI" pitchFamily="34" charset="0"/>
              <a:cs typeface="Segoe U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4294967295"/>
          </p:nvPr>
        </p:nvSpPr>
        <p:spPr>
          <a:xfrm rot="16200000">
            <a:off x="7810500" y="1028700"/>
            <a:ext cx="2362200" cy="304800"/>
          </a:xfrm>
          <a:prstGeom prst="rect">
            <a:avLst/>
          </a:prstGeom>
          <a:solidFill>
            <a:srgbClr val="CC3300"/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800" b="1" dirty="0" smtClean="0">
                <a:latin typeface="Segoe UI" pitchFamily="34" charset="0"/>
                <a:cs typeface="Segoe UI" pitchFamily="34" charset="0"/>
              </a:rPr>
              <a:t>ПРОФЕССОНАЛЬНЫЕ МАЛЯРНЫЕ ВАЛИКИ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endParaRPr lang="ru-RU" sz="1000" b="1" dirty="0" smtClean="0">
              <a:latin typeface="Segoe UI" pitchFamily="34" charset="0"/>
              <a:cs typeface="Segoe UI" pitchFamily="34" charset="0"/>
            </a:endParaRPr>
          </a:p>
          <a:p>
            <a:pPr algn="ctr">
              <a:lnSpc>
                <a:spcPct val="150000"/>
              </a:lnSpc>
              <a:buNone/>
            </a:pPr>
            <a:endParaRPr lang="ru-RU" sz="1000" spc="300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57346" name="Picture 2" descr="http://www.akor.ru/assets/images/foto%20productov/valik_profi/vilik_profi_krs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2057399"/>
            <a:ext cx="3748726" cy="2164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371600" y="4876800"/>
          <a:ext cx="4483101" cy="762000"/>
        </p:xfrm>
        <a:graphic>
          <a:graphicData uri="http://schemas.openxmlformats.org/drawingml/2006/table">
            <a:tbl>
              <a:tblPr/>
              <a:tblGrid>
                <a:gridCol w="980381"/>
                <a:gridCol w="913753"/>
                <a:gridCol w="862989"/>
                <a:gridCol w="774152"/>
                <a:gridCol w="951826"/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Ширина трубки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Диаметр трубки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Диаметр бугеля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Длина ворса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Плотность меха (гр/м.кв.)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5791200"/>
            <a:ext cx="1524000" cy="45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</p:pic>
      <p:sp>
        <p:nvSpPr>
          <p:cNvPr id="19" name="TextBox 18"/>
          <p:cNvSpPr txBox="1"/>
          <p:nvPr/>
        </p:nvSpPr>
        <p:spPr>
          <a:xfrm>
            <a:off x="5181600" y="1600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4762500" y="3162300"/>
            <a:ext cx="4343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1066800" y="1219200"/>
            <a:ext cx="4800600" cy="457200"/>
          </a:xfrm>
        </p:spPr>
        <p:txBody>
          <a:bodyPr>
            <a:noAutofit/>
          </a:bodyPr>
          <a:lstStyle/>
          <a:p>
            <a:pPr fontAlgn="t">
              <a:buNone/>
            </a:pPr>
            <a:r>
              <a:rPr lang="ru-RU" sz="1800" b="1" dirty="0" smtClean="0">
                <a:latin typeface="Segoe UI" pitchFamily="34" charset="0"/>
                <a:cs typeface="Segoe UI" pitchFamily="34" charset="0"/>
              </a:rPr>
              <a:t>Валик “Профи”</a:t>
            </a:r>
            <a:r>
              <a:rPr lang="en-US" sz="1800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ru-RU" sz="1800" dirty="0" smtClean="0">
                <a:latin typeface="Segoe UI" pitchFamily="34" charset="0"/>
                <a:cs typeface="Segoe UI" pitchFamily="34" charset="0"/>
              </a:rPr>
              <a:t>Желтая нить(</a:t>
            </a:r>
            <a:r>
              <a:rPr lang="ru-RU" sz="1800" dirty="0" err="1" smtClean="0">
                <a:latin typeface="Segoe UI" pitchFamily="34" charset="0"/>
                <a:cs typeface="Segoe UI" pitchFamily="34" charset="0"/>
              </a:rPr>
              <a:t>микрофибра</a:t>
            </a:r>
            <a:r>
              <a:rPr lang="ru-RU" sz="1800" dirty="0" smtClean="0"/>
              <a:t>)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br>
              <a:rPr lang="ru-RU" sz="1800" dirty="0" smtClean="0"/>
            </a:br>
            <a:endParaRPr lang="ru-RU" sz="1800" b="1" dirty="0" smtClean="0">
              <a:latin typeface="Segoe UI" pitchFamily="34" charset="0"/>
              <a:cs typeface="Segoe UI" pitchFamily="34" charset="0"/>
            </a:endParaRPr>
          </a:p>
          <a:p>
            <a:endParaRPr lang="ru-RU" sz="18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2" name="Содержимое 5"/>
          <p:cNvSpPr txBox="1">
            <a:spLocks/>
          </p:cNvSpPr>
          <p:nvPr/>
        </p:nvSpPr>
        <p:spPr>
          <a:xfrm>
            <a:off x="7086600" y="2209800"/>
            <a:ext cx="1828800" cy="2667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1200" b="1" dirty="0" smtClean="0">
                <a:latin typeface="Segoe UI" pitchFamily="34" charset="0"/>
                <a:cs typeface="Segoe UI" pitchFamily="34" charset="0"/>
              </a:rPr>
              <a:t>Рекомендуемые ЛКМ: Антисептики, водоэмульсионные краски, эпоксидные, алкидные. Средняя производительность. </a:t>
            </a:r>
            <a:br>
              <a:rPr lang="ru-RU" sz="1200" b="1" dirty="0" smtClean="0">
                <a:latin typeface="Segoe UI" pitchFamily="34" charset="0"/>
                <a:cs typeface="Segoe UI" pitchFamily="34" charset="0"/>
              </a:rPr>
            </a:br>
            <a:r>
              <a:rPr lang="ru-RU" sz="1200" b="1" dirty="0" smtClean="0">
                <a:latin typeface="Segoe UI" pitchFamily="34" charset="0"/>
                <a:cs typeface="Segoe UI" pitchFamily="34" charset="0"/>
              </a:rPr>
              <a:t>Состав: </a:t>
            </a:r>
            <a:r>
              <a:rPr lang="ru-RU" sz="1200" b="1" dirty="0" err="1" smtClean="0">
                <a:latin typeface="Segoe UI" pitchFamily="34" charset="0"/>
                <a:cs typeface="Segoe UI" pitchFamily="34" charset="0"/>
              </a:rPr>
              <a:t>микроволокно</a:t>
            </a:r>
            <a:r>
              <a:rPr lang="ru-RU" sz="1200" b="1" dirty="0" smtClean="0">
                <a:latin typeface="Segoe UI" pitchFamily="34" charset="0"/>
                <a:cs typeface="Segoe UI" pitchFamily="34" charset="0"/>
              </a:rPr>
              <a:t>.</a:t>
            </a:r>
          </a:p>
          <a:p>
            <a:endParaRPr lang="ru-RU" sz="1600" b="1" dirty="0" smtClean="0">
              <a:latin typeface="Segoe UI" pitchFamily="34" charset="0"/>
              <a:cs typeface="Segoe UI" pitchFamily="34" charset="0"/>
            </a:endParaRPr>
          </a:p>
          <a:p>
            <a:r>
              <a:rPr lang="ru-RU" sz="1400" dirty="0" smtClean="0"/>
              <a:t> </a:t>
            </a:r>
          </a:p>
          <a:p>
            <a:pPr fontAlgn="t"/>
            <a:endParaRPr lang="ru-RU" sz="1400" b="1" dirty="0" smtClean="0">
              <a:latin typeface="Segoe UI" pitchFamily="34" charset="0"/>
              <a:cs typeface="Segoe UI" pitchFamily="34" charset="0"/>
            </a:endParaRPr>
          </a:p>
          <a:p>
            <a:pPr fontAlgn="t"/>
            <a:endParaRPr lang="ru-RU" sz="2800" b="1" dirty="0" smtClean="0">
              <a:latin typeface="Segoe UI" pitchFamily="34" charset="0"/>
              <a:cs typeface="Segoe U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4294967295"/>
          </p:nvPr>
        </p:nvSpPr>
        <p:spPr>
          <a:xfrm rot="16200000">
            <a:off x="7810500" y="1028700"/>
            <a:ext cx="2362200" cy="304800"/>
          </a:xfrm>
          <a:prstGeom prst="rect">
            <a:avLst/>
          </a:prstGeom>
          <a:solidFill>
            <a:srgbClr val="CC3300"/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800" b="1" dirty="0" smtClean="0">
                <a:latin typeface="Segoe UI" pitchFamily="34" charset="0"/>
                <a:cs typeface="Segoe UI" pitchFamily="34" charset="0"/>
              </a:rPr>
              <a:t>ПРОФЕССОНАЛЬНЫЕ МАЛЯРНЫЕ ВАЛИКИ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endParaRPr lang="ru-RU" sz="1000" b="1" dirty="0" smtClean="0">
              <a:latin typeface="Segoe UI" pitchFamily="34" charset="0"/>
              <a:cs typeface="Segoe UI" pitchFamily="34" charset="0"/>
            </a:endParaRPr>
          </a:p>
          <a:p>
            <a:pPr algn="ctr">
              <a:lnSpc>
                <a:spcPct val="150000"/>
              </a:lnSpc>
              <a:buNone/>
            </a:pPr>
            <a:endParaRPr lang="ru-RU" sz="1000" spc="300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59394" name="Picture 2" descr="http://www.akor.ru/assets/images/foto%20productov/valik_profi/vilik_profi_nitj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2133599"/>
            <a:ext cx="3588026" cy="2116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219200" y="4800600"/>
          <a:ext cx="4483101" cy="762000"/>
        </p:xfrm>
        <a:graphic>
          <a:graphicData uri="http://schemas.openxmlformats.org/drawingml/2006/table">
            <a:tbl>
              <a:tblPr/>
              <a:tblGrid>
                <a:gridCol w="980381"/>
                <a:gridCol w="913753"/>
                <a:gridCol w="862989"/>
                <a:gridCol w="774152"/>
                <a:gridCol w="951826"/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Ширина трубки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Диаметр трубки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Диаметр бугеля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Длина ворса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Плотность меха (гр/м.кв.)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5791200"/>
            <a:ext cx="1524000" cy="45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</p:pic>
      <p:sp>
        <p:nvSpPr>
          <p:cNvPr id="19" name="TextBox 18"/>
          <p:cNvSpPr txBox="1"/>
          <p:nvPr/>
        </p:nvSpPr>
        <p:spPr>
          <a:xfrm>
            <a:off x="5181600" y="1600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4762500" y="3162300"/>
            <a:ext cx="4343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1219200" y="1066800"/>
            <a:ext cx="4648200" cy="457200"/>
          </a:xfrm>
        </p:spPr>
        <p:txBody>
          <a:bodyPr>
            <a:noAutofit/>
          </a:bodyPr>
          <a:lstStyle/>
          <a:p>
            <a:pPr fontAlgn="t">
              <a:buNone/>
            </a:pPr>
            <a:r>
              <a:rPr lang="ru-RU" sz="1800" b="1" dirty="0" smtClean="0">
                <a:latin typeface="Segoe UI" pitchFamily="34" charset="0"/>
                <a:cs typeface="Segoe UI" pitchFamily="34" charset="0"/>
              </a:rPr>
              <a:t>Валик “Профи”</a:t>
            </a:r>
            <a:r>
              <a:rPr lang="en-US" sz="1800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ru-RU" sz="1800" dirty="0" smtClean="0">
                <a:latin typeface="Segoe UI" pitchFamily="34" charset="0"/>
                <a:cs typeface="Segoe UI" pitchFamily="34" charset="0"/>
              </a:rPr>
              <a:t>Желтая нить (</a:t>
            </a:r>
            <a:r>
              <a:rPr lang="ru-RU" sz="1800" dirty="0" err="1" smtClean="0">
                <a:latin typeface="Segoe UI" pitchFamily="34" charset="0"/>
                <a:cs typeface="Segoe UI" pitchFamily="34" charset="0"/>
              </a:rPr>
              <a:t>полиакрил</a:t>
            </a:r>
            <a:r>
              <a:rPr lang="ru-RU" sz="1800" dirty="0" smtClean="0">
                <a:latin typeface="Segoe UI" pitchFamily="34" charset="0"/>
                <a:cs typeface="Segoe UI" pitchFamily="34" charset="0"/>
              </a:rPr>
              <a:t>)</a:t>
            </a:r>
            <a:br>
              <a:rPr lang="ru-RU" sz="1800" dirty="0" smtClean="0">
                <a:latin typeface="Segoe UI" pitchFamily="34" charset="0"/>
                <a:cs typeface="Segoe UI" pitchFamily="34" charset="0"/>
              </a:rPr>
            </a:br>
            <a:r>
              <a:rPr lang="ru-RU" sz="1800" dirty="0" smtClean="0"/>
              <a:t> </a:t>
            </a:r>
            <a:br>
              <a:rPr lang="ru-RU" sz="1800" dirty="0" smtClean="0"/>
            </a:br>
            <a:endParaRPr lang="ru-RU" sz="1800" b="1" dirty="0" smtClean="0">
              <a:latin typeface="Segoe UI" pitchFamily="34" charset="0"/>
              <a:cs typeface="Segoe UI" pitchFamily="34" charset="0"/>
            </a:endParaRPr>
          </a:p>
          <a:p>
            <a:endParaRPr lang="ru-RU" sz="18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2" name="Содержимое 5"/>
          <p:cNvSpPr txBox="1">
            <a:spLocks/>
          </p:cNvSpPr>
          <p:nvPr/>
        </p:nvSpPr>
        <p:spPr>
          <a:xfrm>
            <a:off x="7086600" y="2057400"/>
            <a:ext cx="1752600" cy="2667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ru-RU" sz="1400" b="1" dirty="0" smtClean="0">
                <a:latin typeface="Segoe UI" pitchFamily="34" charset="0"/>
                <a:cs typeface="Segoe UI" pitchFamily="34" charset="0"/>
              </a:rPr>
              <a:t>Применяются для любых поверхностей. Рекомендуемые ЛКМ: акриловые эмали, водоэмульсионные краски, грунтовки, антисептики. Средняя производительность. </a:t>
            </a:r>
            <a:br>
              <a:rPr lang="ru-RU" sz="1400" b="1" dirty="0" smtClean="0">
                <a:latin typeface="Segoe UI" pitchFamily="34" charset="0"/>
                <a:cs typeface="Segoe UI" pitchFamily="34" charset="0"/>
              </a:rPr>
            </a:br>
            <a:r>
              <a:rPr lang="ru-RU" sz="1400" b="1" dirty="0" smtClean="0">
                <a:latin typeface="Segoe UI" pitchFamily="34" charset="0"/>
                <a:cs typeface="Segoe UI" pitchFamily="34" charset="0"/>
              </a:rPr>
              <a:t>Состав: </a:t>
            </a:r>
            <a:r>
              <a:rPr lang="ru-RU" sz="1400" b="1" dirty="0" err="1" smtClean="0">
                <a:latin typeface="Segoe UI" pitchFamily="34" charset="0"/>
                <a:cs typeface="Segoe UI" pitchFamily="34" charset="0"/>
              </a:rPr>
              <a:t>полиакрил</a:t>
            </a:r>
            <a:r>
              <a:rPr lang="ru-RU" sz="1400" b="1" dirty="0" smtClean="0">
                <a:latin typeface="Segoe UI" pitchFamily="34" charset="0"/>
                <a:cs typeface="Segoe UI" pitchFamily="34" charset="0"/>
              </a:rPr>
              <a:t> на тканой основе.</a:t>
            </a:r>
          </a:p>
          <a:p>
            <a:pPr fontAlgn="t"/>
            <a:endParaRPr lang="ru-RU" sz="1400" b="1" dirty="0" smtClean="0">
              <a:latin typeface="Segoe UI" pitchFamily="34" charset="0"/>
              <a:cs typeface="Segoe UI" pitchFamily="34" charset="0"/>
            </a:endParaRPr>
          </a:p>
          <a:p>
            <a:pPr fontAlgn="t"/>
            <a:endParaRPr lang="ru-RU" sz="2800" b="1" dirty="0" smtClean="0">
              <a:latin typeface="Segoe UI" pitchFamily="34" charset="0"/>
              <a:cs typeface="Segoe U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4294967295"/>
          </p:nvPr>
        </p:nvSpPr>
        <p:spPr>
          <a:xfrm rot="16200000">
            <a:off x="7810500" y="1028700"/>
            <a:ext cx="2362200" cy="304800"/>
          </a:xfrm>
          <a:prstGeom prst="rect">
            <a:avLst/>
          </a:prstGeom>
          <a:solidFill>
            <a:srgbClr val="CC3300"/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800" b="1" dirty="0" smtClean="0">
                <a:latin typeface="Segoe UI" pitchFamily="34" charset="0"/>
                <a:cs typeface="Segoe UI" pitchFamily="34" charset="0"/>
              </a:rPr>
              <a:t>ПРОФЕССОНАЛЬНЫЕ МАЛЯРНЫЕ ВАЛИКИ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endParaRPr lang="ru-RU" sz="1000" b="1" dirty="0" smtClean="0">
              <a:latin typeface="Segoe UI" pitchFamily="34" charset="0"/>
              <a:cs typeface="Segoe UI" pitchFamily="34" charset="0"/>
            </a:endParaRPr>
          </a:p>
          <a:p>
            <a:pPr algn="ctr">
              <a:lnSpc>
                <a:spcPct val="150000"/>
              </a:lnSpc>
              <a:buNone/>
            </a:pPr>
            <a:endParaRPr lang="ru-RU" sz="1000" spc="300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60418" name="Picture 2" descr="http://www.akor.ru/assets/images/foto%20productov/valik_profi/vilik_profi_nitj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2133600"/>
            <a:ext cx="3124200" cy="2066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219200" y="5029200"/>
          <a:ext cx="4483101" cy="762000"/>
        </p:xfrm>
        <a:graphic>
          <a:graphicData uri="http://schemas.openxmlformats.org/drawingml/2006/table">
            <a:tbl>
              <a:tblPr/>
              <a:tblGrid>
                <a:gridCol w="980381"/>
                <a:gridCol w="913753"/>
                <a:gridCol w="862989"/>
                <a:gridCol w="774152"/>
                <a:gridCol w="951826"/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Ширина трубки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Диаметр трубки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Диаметр бугеля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Длина ворса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Плотность меха (гр/м.кв.)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5791200"/>
            <a:ext cx="1524000" cy="45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</p:pic>
      <p:sp>
        <p:nvSpPr>
          <p:cNvPr id="19" name="TextBox 18"/>
          <p:cNvSpPr txBox="1"/>
          <p:nvPr/>
        </p:nvSpPr>
        <p:spPr>
          <a:xfrm>
            <a:off x="5181600" y="1600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4762500" y="3162300"/>
            <a:ext cx="4343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1143000" y="1143000"/>
            <a:ext cx="4800600" cy="457200"/>
          </a:xfrm>
        </p:spPr>
        <p:txBody>
          <a:bodyPr>
            <a:noAutofit/>
          </a:bodyPr>
          <a:lstStyle/>
          <a:p>
            <a:pPr fontAlgn="t">
              <a:buNone/>
            </a:pPr>
            <a:r>
              <a:rPr lang="ru-RU" sz="1800" b="1" dirty="0" smtClean="0">
                <a:latin typeface="Segoe UI" pitchFamily="34" charset="0"/>
                <a:cs typeface="Segoe UI" pitchFamily="34" charset="0"/>
              </a:rPr>
              <a:t>Валик “Профи”</a:t>
            </a:r>
            <a:r>
              <a:rPr lang="en-US" sz="1800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ru-RU" sz="1800" dirty="0" smtClean="0">
                <a:latin typeface="Segoe UI" pitchFamily="34" charset="0"/>
                <a:cs typeface="Segoe UI" pitchFamily="34" charset="0"/>
              </a:rPr>
              <a:t>Желтый ворс (</a:t>
            </a:r>
            <a:r>
              <a:rPr lang="ru-RU" sz="1800" dirty="0" err="1" smtClean="0">
                <a:latin typeface="Segoe UI" pitchFamily="34" charset="0"/>
                <a:cs typeface="Segoe UI" pitchFamily="34" charset="0"/>
              </a:rPr>
              <a:t>полиакрил</a:t>
            </a:r>
            <a:r>
              <a:rPr lang="ru-RU" sz="1800" dirty="0" smtClean="0">
                <a:latin typeface="Segoe UI" pitchFamily="34" charset="0"/>
                <a:cs typeface="Segoe UI" pitchFamily="34" charset="0"/>
              </a:rPr>
              <a:t>)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b="1" dirty="0" smtClean="0">
              <a:latin typeface="Segoe UI" pitchFamily="34" charset="0"/>
              <a:cs typeface="Segoe UI" pitchFamily="34" charset="0"/>
            </a:endParaRPr>
          </a:p>
          <a:p>
            <a:endParaRPr lang="ru-RU" sz="18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2" name="Содержимое 5"/>
          <p:cNvSpPr txBox="1">
            <a:spLocks/>
          </p:cNvSpPr>
          <p:nvPr/>
        </p:nvSpPr>
        <p:spPr>
          <a:xfrm>
            <a:off x="7086600" y="2286000"/>
            <a:ext cx="1752600" cy="26670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r>
              <a:rPr lang="ru-RU" sz="1600" b="1" dirty="0" smtClean="0">
                <a:latin typeface="Segoe UI" pitchFamily="34" charset="0"/>
                <a:cs typeface="Segoe UI" pitchFamily="34" charset="0"/>
              </a:rPr>
              <a:t>Применяются для любых поверхностей. Рекомендуемые ЛКМ: краски на водной основе, латексные, акриловые, грунтовки, эмали. Высокая производительность. Состав: </a:t>
            </a:r>
            <a:r>
              <a:rPr lang="ru-RU" sz="1600" b="1" dirty="0" err="1" smtClean="0">
                <a:latin typeface="Segoe UI" pitchFamily="34" charset="0"/>
                <a:cs typeface="Segoe UI" pitchFamily="34" charset="0"/>
              </a:rPr>
              <a:t>полиакрил</a:t>
            </a:r>
            <a:r>
              <a:rPr lang="ru-RU" sz="1600" b="1" dirty="0" smtClean="0">
                <a:latin typeface="Segoe UI" pitchFamily="34" charset="0"/>
                <a:cs typeface="Segoe UI" pitchFamily="34" charset="0"/>
              </a:rPr>
              <a:t> на тканой основе.</a:t>
            </a:r>
          </a:p>
          <a:p>
            <a:endParaRPr lang="ru-RU" sz="1600" b="1" dirty="0" smtClean="0">
              <a:latin typeface="Segoe UI" pitchFamily="34" charset="0"/>
              <a:cs typeface="Segoe UI" pitchFamily="34" charset="0"/>
            </a:endParaRPr>
          </a:p>
          <a:p>
            <a:r>
              <a:rPr lang="ru-RU" sz="1400" dirty="0" smtClean="0"/>
              <a:t> </a:t>
            </a:r>
          </a:p>
          <a:p>
            <a:pPr fontAlgn="t"/>
            <a:endParaRPr lang="ru-RU" sz="1400" b="1" dirty="0" smtClean="0">
              <a:latin typeface="Segoe UI" pitchFamily="34" charset="0"/>
              <a:cs typeface="Segoe UI" pitchFamily="34" charset="0"/>
            </a:endParaRPr>
          </a:p>
          <a:p>
            <a:pPr fontAlgn="t"/>
            <a:endParaRPr lang="ru-RU" sz="2800" b="1" dirty="0" smtClean="0">
              <a:latin typeface="Segoe UI" pitchFamily="34" charset="0"/>
              <a:cs typeface="Segoe U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4294967295"/>
          </p:nvPr>
        </p:nvSpPr>
        <p:spPr>
          <a:xfrm rot="16200000">
            <a:off x="7810500" y="1028700"/>
            <a:ext cx="2362200" cy="304800"/>
          </a:xfrm>
          <a:prstGeom prst="rect">
            <a:avLst/>
          </a:prstGeom>
          <a:solidFill>
            <a:srgbClr val="CC3300"/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800" b="1" dirty="0" smtClean="0">
                <a:latin typeface="Segoe UI" pitchFamily="34" charset="0"/>
                <a:cs typeface="Segoe UI" pitchFamily="34" charset="0"/>
              </a:rPr>
              <a:t>ПРОФЕССОНАЛЬНЫЕ МАЛЯРНЫЕ ВАЛИКИ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endParaRPr lang="ru-RU" sz="1000" b="1" dirty="0" smtClean="0">
              <a:latin typeface="Segoe UI" pitchFamily="34" charset="0"/>
              <a:cs typeface="Segoe UI" pitchFamily="34" charset="0"/>
            </a:endParaRPr>
          </a:p>
          <a:p>
            <a:pPr algn="ctr">
              <a:lnSpc>
                <a:spcPct val="150000"/>
              </a:lnSpc>
              <a:buNone/>
            </a:pPr>
            <a:endParaRPr lang="ru-RU" sz="1000" spc="300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61442" name="Picture 2" descr="http://www.akor.ru/assets/images/foto%20productov/valik_profi/vilik_profi_jvor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199" y="2133600"/>
            <a:ext cx="3374571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295400" y="5257800"/>
          <a:ext cx="4483101" cy="762000"/>
        </p:xfrm>
        <a:graphic>
          <a:graphicData uri="http://schemas.openxmlformats.org/drawingml/2006/table">
            <a:tbl>
              <a:tblPr/>
              <a:tblGrid>
                <a:gridCol w="980381"/>
                <a:gridCol w="913753"/>
                <a:gridCol w="862989"/>
                <a:gridCol w="774152"/>
                <a:gridCol w="951826"/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Ширина трубки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Диаметр трубки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Диаметр бугеля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Длина ворса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Плотность меха (гр/м.кв.)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1180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 rot="5400000">
            <a:off x="4076700" y="3162300"/>
            <a:ext cx="5257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219200" y="11430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Segoe UI" pitchFamily="34" charset="0"/>
                <a:cs typeface="Segoe UI" pitchFamily="34" charset="0"/>
              </a:rPr>
              <a:t>Валик “Эксперт”</a:t>
            </a:r>
            <a:r>
              <a:rPr lang="ru-RU" dirty="0" smtClean="0">
                <a:latin typeface="Segoe UI" pitchFamily="34" charset="0"/>
                <a:cs typeface="Segoe UI" pitchFamily="34" charset="0"/>
              </a:rPr>
              <a:t> (натуральный мех)</a:t>
            </a:r>
            <a:endParaRPr lang="ru-RU" dirty="0">
              <a:latin typeface="Segoe UI" pitchFamily="34" charset="0"/>
              <a:cs typeface="Segoe UI" pitchFamily="34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066800" y="4495800"/>
          <a:ext cx="4787901" cy="762000"/>
        </p:xfrm>
        <a:graphic>
          <a:graphicData uri="http://schemas.openxmlformats.org/drawingml/2006/table">
            <a:tbl>
              <a:tblPr/>
              <a:tblGrid>
                <a:gridCol w="1047036"/>
                <a:gridCol w="975878"/>
                <a:gridCol w="921662"/>
                <a:gridCol w="826786"/>
                <a:gridCol w="1016539"/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Ширина трубки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Диаметр трубки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Диаметр бугеля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Длина ворса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Плотность меха (гр/м.кв.)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Содержимое 5"/>
          <p:cNvSpPr txBox="1">
            <a:spLocks/>
          </p:cNvSpPr>
          <p:nvPr/>
        </p:nvSpPr>
        <p:spPr>
          <a:xfrm>
            <a:off x="7010400" y="990600"/>
            <a:ext cx="1676400" cy="335280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fontAlgn="t"/>
            <a:endParaRPr lang="ru-RU" sz="3200" dirty="0" smtClean="0"/>
          </a:p>
          <a:p>
            <a:pPr fontAlgn="t"/>
            <a:endParaRPr lang="ru-RU" sz="3200" dirty="0" smtClean="0"/>
          </a:p>
          <a:p>
            <a:pPr fontAlgn="t"/>
            <a:endParaRPr lang="ru-RU" sz="3200" dirty="0" smtClean="0"/>
          </a:p>
          <a:p>
            <a:pPr fontAlgn="t"/>
            <a:endParaRPr lang="ru-RU" sz="3200" dirty="0" smtClean="0"/>
          </a:p>
          <a:p>
            <a:pPr fontAlgn="t"/>
            <a:endParaRPr lang="ru-RU" sz="3200" dirty="0" smtClean="0"/>
          </a:p>
          <a:p>
            <a:pPr fontAlgn="t"/>
            <a:endParaRPr lang="ru-RU" sz="1600" b="1" dirty="0" smtClean="0">
              <a:latin typeface="Segoe UI" pitchFamily="34" charset="0"/>
              <a:cs typeface="Segoe UI" pitchFamily="34" charset="0"/>
            </a:endParaRPr>
          </a:p>
          <a:p>
            <a:pPr fontAlgn="t"/>
            <a:r>
              <a:rPr lang="ru-RU" sz="2800" b="1" dirty="0" smtClean="0">
                <a:latin typeface="Segoe UI" pitchFamily="34" charset="0"/>
                <a:cs typeface="Segoe UI" pitchFamily="34" charset="0"/>
              </a:rPr>
              <a:t>Применяется для  любых поверхностей. Возможна работа со всеми типами ЛКМ, устойчив к краскам на водной основе. Средняя производительность. </a:t>
            </a:r>
            <a:br>
              <a:rPr lang="ru-RU" sz="2800" b="1" dirty="0" smtClean="0">
                <a:latin typeface="Segoe UI" pitchFamily="34" charset="0"/>
                <a:cs typeface="Segoe UI" pitchFamily="34" charset="0"/>
              </a:rPr>
            </a:br>
            <a:r>
              <a:rPr lang="ru-RU" sz="2800" b="1" dirty="0" smtClean="0">
                <a:latin typeface="Segoe UI" pitchFamily="34" charset="0"/>
                <a:cs typeface="Segoe UI" pitchFamily="34" charset="0"/>
              </a:rPr>
              <a:t>Состав: 100% натуральный мех.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2706" name="Picture 2" descr="http://www.akor.ru/assets/images/foto%20productov/valiki_expert/valik_expert_natme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1905000"/>
            <a:ext cx="3134466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Текст 4"/>
          <p:cNvSpPr>
            <a:spLocks noGrp="1"/>
          </p:cNvSpPr>
          <p:nvPr>
            <p:ph type="body" sz="quarter" idx="4294967295"/>
          </p:nvPr>
        </p:nvSpPr>
        <p:spPr>
          <a:xfrm rot="16200000">
            <a:off x="7658100" y="1181100"/>
            <a:ext cx="2667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800" b="1" dirty="0" smtClean="0">
                <a:latin typeface="Segoe UI" pitchFamily="34" charset="0"/>
                <a:cs typeface="Segoe UI" pitchFamily="34" charset="0"/>
              </a:rPr>
              <a:t>ВЫСОКОКАЧЕСТВЕННЫЕ МАЛЯРНЫЕ ВАЛИКИ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endParaRPr lang="ru-RU" sz="1000" b="1" dirty="0" smtClean="0">
              <a:latin typeface="Segoe UI" pitchFamily="34" charset="0"/>
              <a:cs typeface="Segoe UI" pitchFamily="34" charset="0"/>
            </a:endParaRPr>
          </a:p>
          <a:p>
            <a:pPr algn="ctr">
              <a:lnSpc>
                <a:spcPct val="150000"/>
              </a:lnSpc>
              <a:buNone/>
            </a:pPr>
            <a:endParaRPr lang="ru-RU" sz="1000" spc="3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9" grpId="0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5791200"/>
            <a:ext cx="1524000" cy="45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</p:pic>
      <p:sp>
        <p:nvSpPr>
          <p:cNvPr id="19" name="TextBox 18"/>
          <p:cNvSpPr txBox="1"/>
          <p:nvPr/>
        </p:nvSpPr>
        <p:spPr>
          <a:xfrm>
            <a:off x="5181600" y="1600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4762500" y="3162300"/>
            <a:ext cx="4343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1143000" y="1066800"/>
            <a:ext cx="4800600" cy="457200"/>
          </a:xfrm>
        </p:spPr>
        <p:txBody>
          <a:bodyPr>
            <a:noAutofit/>
          </a:bodyPr>
          <a:lstStyle/>
          <a:p>
            <a:pPr fontAlgn="t">
              <a:buNone/>
            </a:pPr>
            <a:r>
              <a:rPr lang="en-US" sz="1800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ru-RU" sz="1800" b="1" dirty="0" smtClean="0">
                <a:latin typeface="Segoe UI" pitchFamily="34" charset="0"/>
                <a:cs typeface="Segoe UI" pitchFamily="34" charset="0"/>
              </a:rPr>
              <a:t>Валик “Эксперт”</a:t>
            </a:r>
            <a:r>
              <a:rPr lang="en-US" sz="1800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ru-RU" sz="1800" dirty="0" smtClean="0">
                <a:latin typeface="Segoe UI" pitchFamily="34" charset="0"/>
                <a:cs typeface="Segoe UI" pitchFamily="34" charset="0"/>
              </a:rPr>
              <a:t>Оранжевый (полиэстер)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latin typeface="Segoe UI" pitchFamily="34" charset="0"/>
                <a:cs typeface="Segoe UI" pitchFamily="34" charset="0"/>
              </a:rPr>
              <a:t/>
            </a:r>
            <a:br>
              <a:rPr lang="ru-RU" sz="1800" dirty="0" smtClean="0">
                <a:latin typeface="Segoe UI" pitchFamily="34" charset="0"/>
                <a:cs typeface="Segoe UI" pitchFamily="34" charset="0"/>
              </a:rPr>
            </a:br>
            <a:endParaRPr lang="ru-RU" sz="1800" b="1" dirty="0" smtClean="0">
              <a:latin typeface="Segoe UI" pitchFamily="34" charset="0"/>
              <a:cs typeface="Segoe UI" pitchFamily="34" charset="0"/>
            </a:endParaRPr>
          </a:p>
          <a:p>
            <a:endParaRPr lang="ru-RU" sz="18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2" name="Содержимое 5"/>
          <p:cNvSpPr txBox="1">
            <a:spLocks/>
          </p:cNvSpPr>
          <p:nvPr/>
        </p:nvSpPr>
        <p:spPr>
          <a:xfrm>
            <a:off x="7086600" y="1905000"/>
            <a:ext cx="1752600" cy="29718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t"/>
            <a:r>
              <a:rPr lang="ru-RU" sz="1100" b="1" dirty="0" smtClean="0">
                <a:latin typeface="Segoe UI" pitchFamily="34" charset="0"/>
                <a:cs typeface="Segoe UI" pitchFamily="34" charset="0"/>
              </a:rPr>
              <a:t>Применяется для грубых, неровных поверхностей, в том числе фасадных работ. Рекомендуемые ЛКМ: масляные краски, водоэмульсионные, акриловые.</a:t>
            </a:r>
            <a:br>
              <a:rPr lang="ru-RU" sz="1100" b="1" dirty="0" smtClean="0">
                <a:latin typeface="Segoe UI" pitchFamily="34" charset="0"/>
                <a:cs typeface="Segoe UI" pitchFamily="34" charset="0"/>
              </a:rPr>
            </a:br>
            <a:r>
              <a:rPr lang="ru-RU" sz="1100" b="1" dirty="0" smtClean="0">
                <a:latin typeface="Segoe UI" pitchFamily="34" charset="0"/>
                <a:cs typeface="Segoe UI" pitchFamily="34" charset="0"/>
              </a:rPr>
              <a:t>Состав: полиэстер 100%</a:t>
            </a:r>
          </a:p>
          <a:p>
            <a:pPr fontAlgn="t"/>
            <a:endParaRPr lang="ru-RU" sz="2800" b="1" dirty="0" smtClean="0">
              <a:latin typeface="Segoe UI" pitchFamily="34" charset="0"/>
              <a:cs typeface="Segoe U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143000" y="4724400"/>
          <a:ext cx="4800600" cy="838200"/>
        </p:xfrm>
        <a:graphic>
          <a:graphicData uri="http://schemas.openxmlformats.org/drawingml/2006/table">
            <a:tbl>
              <a:tblPr/>
              <a:tblGrid>
                <a:gridCol w="1049813"/>
                <a:gridCol w="978466"/>
                <a:gridCol w="924107"/>
                <a:gridCol w="828978"/>
                <a:gridCol w="1019236"/>
              </a:tblGrid>
              <a:tr h="4191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Ширина трубки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Диаметр трубки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Диаметр бугеля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Длина ворса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Плотность меха (гр/м.кв.)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</a:tbl>
          </a:graphicData>
        </a:graphic>
      </p:graphicFrame>
      <p:pic>
        <p:nvPicPr>
          <p:cNvPr id="73730" name="Picture 2" descr="http://www.akor.ru/assets/images/foto%20productov/valiki_expert/valik_expert_oran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1981200"/>
            <a:ext cx="329184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Текст 4"/>
          <p:cNvSpPr>
            <a:spLocks noGrp="1"/>
          </p:cNvSpPr>
          <p:nvPr>
            <p:ph type="body" sz="quarter" idx="4294967295"/>
          </p:nvPr>
        </p:nvSpPr>
        <p:spPr>
          <a:xfrm rot="16200000">
            <a:off x="7658100" y="1181100"/>
            <a:ext cx="2667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800" b="1" dirty="0" smtClean="0">
                <a:latin typeface="Segoe UI" pitchFamily="34" charset="0"/>
                <a:cs typeface="Segoe UI" pitchFamily="34" charset="0"/>
              </a:rPr>
              <a:t>ВЫСОКОКАЧЕСТВЕННЫЕ МАЛЯРНЫЕ ВАЛИКИ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endParaRPr lang="ru-RU" sz="1000" b="1" dirty="0" smtClean="0">
              <a:latin typeface="Segoe UI" pitchFamily="34" charset="0"/>
              <a:cs typeface="Segoe UI" pitchFamily="34" charset="0"/>
            </a:endParaRPr>
          </a:p>
          <a:p>
            <a:pPr algn="ctr">
              <a:lnSpc>
                <a:spcPct val="150000"/>
              </a:lnSpc>
              <a:buNone/>
            </a:pPr>
            <a:endParaRPr lang="ru-RU" sz="1000" spc="3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5791200"/>
            <a:ext cx="1524000" cy="45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</p:pic>
      <p:sp>
        <p:nvSpPr>
          <p:cNvPr id="19" name="TextBox 18"/>
          <p:cNvSpPr txBox="1"/>
          <p:nvPr/>
        </p:nvSpPr>
        <p:spPr>
          <a:xfrm>
            <a:off x="5181600" y="1600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4762500" y="3162300"/>
            <a:ext cx="4343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2209800" y="1066800"/>
            <a:ext cx="2971800" cy="457200"/>
          </a:xfrm>
        </p:spPr>
        <p:txBody>
          <a:bodyPr>
            <a:noAutofit/>
          </a:bodyPr>
          <a:lstStyle/>
          <a:p>
            <a:pPr fontAlgn="t">
              <a:buNone/>
            </a:pPr>
            <a:r>
              <a:rPr lang="ru-RU" sz="1800" b="1" dirty="0" smtClean="0">
                <a:latin typeface="Segoe UI" pitchFamily="34" charset="0"/>
                <a:cs typeface="Segoe UI" pitchFamily="34" charset="0"/>
              </a:rPr>
              <a:t>Валик “Эксперт”</a:t>
            </a:r>
            <a:r>
              <a:rPr lang="en-US" sz="1800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ru-RU" sz="1800" dirty="0" smtClean="0">
                <a:latin typeface="Segoe UI" pitchFamily="34" charset="0"/>
                <a:cs typeface="Segoe UI" pitchFamily="34" charset="0"/>
              </a:rPr>
              <a:t>(велюр)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b="1" dirty="0" smtClean="0">
              <a:latin typeface="Segoe UI" pitchFamily="34" charset="0"/>
              <a:cs typeface="Segoe UI" pitchFamily="34" charset="0"/>
            </a:endParaRPr>
          </a:p>
          <a:p>
            <a:endParaRPr lang="ru-RU" sz="18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2" name="Содержимое 5"/>
          <p:cNvSpPr txBox="1">
            <a:spLocks/>
          </p:cNvSpPr>
          <p:nvPr/>
        </p:nvSpPr>
        <p:spPr>
          <a:xfrm>
            <a:off x="7162800" y="1981200"/>
            <a:ext cx="1828800" cy="26670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t"/>
            <a:r>
              <a:rPr lang="ru-RU" sz="1200" b="1" dirty="0" smtClean="0">
                <a:latin typeface="Segoe UI" pitchFamily="34" charset="0"/>
                <a:cs typeface="Segoe UI" pitchFamily="34" charset="0"/>
              </a:rPr>
              <a:t>Валик создает гладкую поверхность, отлично лакирует и прокрашивает. Рекомендуемые ЛКМ: лаки, эмали, масляные краски, краски на водной основе. Высокая производительность. </a:t>
            </a:r>
            <a:br>
              <a:rPr lang="ru-RU" sz="1200" b="1" dirty="0" smtClean="0">
                <a:latin typeface="Segoe UI" pitchFamily="34" charset="0"/>
                <a:cs typeface="Segoe UI" pitchFamily="34" charset="0"/>
              </a:rPr>
            </a:br>
            <a:r>
              <a:rPr lang="ru-RU" sz="1200" b="1" dirty="0" smtClean="0">
                <a:latin typeface="Segoe UI" pitchFamily="34" charset="0"/>
                <a:cs typeface="Segoe UI" pitchFamily="34" charset="0"/>
              </a:rPr>
              <a:t>Состав: натуральная шерсть, </a:t>
            </a:r>
            <a:r>
              <a:rPr lang="ru-RU" sz="1200" b="1" dirty="0" err="1" smtClean="0">
                <a:latin typeface="Segoe UI" pitchFamily="34" charset="0"/>
                <a:cs typeface="Segoe UI" pitchFamily="34" charset="0"/>
              </a:rPr>
              <a:t>полиакрил</a:t>
            </a:r>
            <a:r>
              <a:rPr lang="ru-RU" sz="1200" b="1" dirty="0" smtClean="0">
                <a:latin typeface="Segoe UI" pitchFamily="34" charset="0"/>
                <a:cs typeface="Segoe UI" pitchFamily="34" charset="0"/>
              </a:rPr>
              <a:t>.</a:t>
            </a:r>
          </a:p>
          <a:p>
            <a:pPr fontAlgn="t"/>
            <a:endParaRPr lang="ru-RU" sz="1400" b="1" dirty="0" smtClean="0">
              <a:latin typeface="Segoe UI" pitchFamily="34" charset="0"/>
              <a:cs typeface="Segoe UI" pitchFamily="34" charset="0"/>
            </a:endParaRPr>
          </a:p>
          <a:p>
            <a:pPr fontAlgn="t"/>
            <a:endParaRPr lang="ru-RU" sz="2800" b="1" dirty="0" smtClean="0">
              <a:latin typeface="Segoe UI" pitchFamily="34" charset="0"/>
              <a:cs typeface="Segoe U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066800" y="4953000"/>
          <a:ext cx="5092701" cy="762000"/>
        </p:xfrm>
        <a:graphic>
          <a:graphicData uri="http://schemas.openxmlformats.org/drawingml/2006/table">
            <a:tbl>
              <a:tblPr/>
              <a:tblGrid>
                <a:gridCol w="1113690"/>
                <a:gridCol w="1038003"/>
                <a:gridCol w="980336"/>
                <a:gridCol w="879419"/>
                <a:gridCol w="1081253"/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Ширина трубки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Диаметр трубки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Диаметр бугеля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Длина ворса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Плотность меха (гр/м.кв.)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</a:tbl>
          </a:graphicData>
        </a:graphic>
      </p:graphicFrame>
      <p:pic>
        <p:nvPicPr>
          <p:cNvPr id="74754" name="Picture 2" descr="http://www.akor.ru/assets/images/foto%20productov/valiki_expert/valik_expert_velu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1905000"/>
            <a:ext cx="3753853" cy="2139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Текст 4"/>
          <p:cNvSpPr>
            <a:spLocks noGrp="1"/>
          </p:cNvSpPr>
          <p:nvPr>
            <p:ph type="body" sz="quarter" idx="4294967295"/>
          </p:nvPr>
        </p:nvSpPr>
        <p:spPr>
          <a:xfrm rot="16200000">
            <a:off x="7658100" y="1181100"/>
            <a:ext cx="2667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800" b="1" dirty="0" smtClean="0">
                <a:latin typeface="Segoe UI" pitchFamily="34" charset="0"/>
                <a:cs typeface="Segoe UI" pitchFamily="34" charset="0"/>
              </a:rPr>
              <a:t>ВЫСОКОКАЧЕСТВЕННЫЕ МАЛЯРНЫЕ ВАЛИКИ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endParaRPr lang="ru-RU" sz="1000" b="1" dirty="0" smtClean="0">
              <a:latin typeface="Segoe UI" pitchFamily="34" charset="0"/>
              <a:cs typeface="Segoe UI" pitchFamily="34" charset="0"/>
            </a:endParaRPr>
          </a:p>
          <a:p>
            <a:pPr algn="ctr">
              <a:lnSpc>
                <a:spcPct val="150000"/>
              </a:lnSpc>
              <a:buNone/>
            </a:pPr>
            <a:endParaRPr lang="ru-RU" sz="1000" spc="3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5791200"/>
            <a:ext cx="1524000" cy="45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</p:pic>
      <p:sp>
        <p:nvSpPr>
          <p:cNvPr id="19" name="TextBox 18"/>
          <p:cNvSpPr txBox="1"/>
          <p:nvPr/>
        </p:nvSpPr>
        <p:spPr>
          <a:xfrm>
            <a:off x="5181600" y="1600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4762500" y="3162300"/>
            <a:ext cx="4343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1524000" y="1066800"/>
            <a:ext cx="4038600" cy="457200"/>
          </a:xfrm>
        </p:spPr>
        <p:txBody>
          <a:bodyPr>
            <a:noAutofit/>
          </a:bodyPr>
          <a:lstStyle/>
          <a:p>
            <a:pPr fontAlgn="t">
              <a:buNone/>
            </a:pPr>
            <a:r>
              <a:rPr lang="en-US" sz="1800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ru-RU" sz="1800" b="1" dirty="0" smtClean="0">
                <a:latin typeface="Segoe UI" pitchFamily="34" charset="0"/>
                <a:cs typeface="Segoe UI" pitchFamily="34" charset="0"/>
              </a:rPr>
              <a:t>Валик “Эксперт”</a:t>
            </a:r>
            <a:r>
              <a:rPr lang="ru-RU" sz="1800" dirty="0" smtClean="0">
                <a:latin typeface="Segoe UI" pitchFamily="34" charset="0"/>
                <a:cs typeface="Segoe UI" pitchFamily="34" charset="0"/>
              </a:rPr>
              <a:t>Тигр (</a:t>
            </a:r>
            <a:r>
              <a:rPr lang="ru-RU" sz="1800" dirty="0" err="1" smtClean="0">
                <a:latin typeface="Segoe UI" pitchFamily="34" charset="0"/>
                <a:cs typeface="Segoe UI" pitchFamily="34" charset="0"/>
              </a:rPr>
              <a:t>полиакрил</a:t>
            </a:r>
            <a:r>
              <a:rPr lang="ru-RU" sz="1800" dirty="0" smtClean="0">
                <a:latin typeface="Segoe UI" pitchFamily="34" charset="0"/>
                <a:cs typeface="Segoe UI" pitchFamily="34" charset="0"/>
              </a:rPr>
              <a:t>)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b="1" dirty="0" smtClean="0">
              <a:latin typeface="Segoe UI" pitchFamily="34" charset="0"/>
              <a:cs typeface="Segoe UI" pitchFamily="34" charset="0"/>
            </a:endParaRPr>
          </a:p>
          <a:p>
            <a:endParaRPr lang="ru-RU" sz="18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2" name="Содержимое 5"/>
          <p:cNvSpPr txBox="1">
            <a:spLocks/>
          </p:cNvSpPr>
          <p:nvPr/>
        </p:nvSpPr>
        <p:spPr>
          <a:xfrm>
            <a:off x="7086600" y="1905000"/>
            <a:ext cx="1828800" cy="26670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t"/>
            <a:r>
              <a:rPr lang="ru-RU" sz="1200" b="1" dirty="0" smtClean="0">
                <a:latin typeface="Segoe UI" pitchFamily="34" charset="0"/>
                <a:cs typeface="Segoe UI" pitchFamily="34" charset="0"/>
              </a:rPr>
              <a:t>Применяются для гладких, немного шероховатых поверхностей. Рекомендуемые ЛКМ: краски на водной основе, клея, грунтовки, эмали. Высокая производительность. </a:t>
            </a:r>
            <a:br>
              <a:rPr lang="ru-RU" sz="1200" b="1" dirty="0" smtClean="0">
                <a:latin typeface="Segoe UI" pitchFamily="34" charset="0"/>
                <a:cs typeface="Segoe UI" pitchFamily="34" charset="0"/>
              </a:rPr>
            </a:br>
            <a:r>
              <a:rPr lang="ru-RU" sz="1200" b="1" dirty="0" smtClean="0">
                <a:latin typeface="Segoe UI" pitchFamily="34" charset="0"/>
                <a:cs typeface="Segoe UI" pitchFamily="34" charset="0"/>
              </a:rPr>
              <a:t>Состав: </a:t>
            </a:r>
            <a:r>
              <a:rPr lang="ru-RU" sz="1200" b="1" dirty="0" err="1" smtClean="0">
                <a:latin typeface="Segoe UI" pitchFamily="34" charset="0"/>
                <a:cs typeface="Segoe UI" pitchFamily="34" charset="0"/>
              </a:rPr>
              <a:t>полиакрил</a:t>
            </a:r>
            <a:r>
              <a:rPr lang="ru-RU" sz="1200" b="1" dirty="0" smtClean="0">
                <a:latin typeface="Segoe UI" pitchFamily="34" charset="0"/>
                <a:cs typeface="Segoe UI" pitchFamily="34" charset="0"/>
              </a:rPr>
              <a:t> на тканой основе.</a:t>
            </a:r>
          </a:p>
          <a:p>
            <a:pPr fontAlgn="t"/>
            <a:endParaRPr lang="ru-RU" sz="1400" b="1" dirty="0" smtClean="0">
              <a:latin typeface="Segoe UI" pitchFamily="34" charset="0"/>
              <a:cs typeface="Segoe UI" pitchFamily="34" charset="0"/>
            </a:endParaRPr>
          </a:p>
          <a:p>
            <a:pPr fontAlgn="t"/>
            <a:endParaRPr lang="ru-RU" sz="2800" b="1" dirty="0" smtClean="0">
              <a:latin typeface="Segoe UI" pitchFamily="34" charset="0"/>
              <a:cs typeface="Segoe U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914400" y="4800600"/>
          <a:ext cx="5181600" cy="914400"/>
        </p:xfrm>
        <a:graphic>
          <a:graphicData uri="http://schemas.openxmlformats.org/drawingml/2006/table">
            <a:tbl>
              <a:tblPr/>
              <a:tblGrid>
                <a:gridCol w="1133131"/>
                <a:gridCol w="1056122"/>
                <a:gridCol w="997449"/>
                <a:gridCol w="894770"/>
                <a:gridCol w="1100128"/>
              </a:tblGrid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Ширина трубки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Диаметр трубки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Диаметр бугеля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Длина ворса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Плотность меха (гр/м.кв.)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</a:tbl>
          </a:graphicData>
        </a:graphic>
      </p:graphicFrame>
      <p:pic>
        <p:nvPicPr>
          <p:cNvPr id="75778" name="Picture 2" descr="http://www.akor.ru/assets/images/foto%20productov/valiki_expert/valik_expert_tig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1905000"/>
            <a:ext cx="3327042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Текст 4"/>
          <p:cNvSpPr>
            <a:spLocks noGrp="1"/>
          </p:cNvSpPr>
          <p:nvPr>
            <p:ph type="body" sz="quarter" idx="4294967295"/>
          </p:nvPr>
        </p:nvSpPr>
        <p:spPr>
          <a:xfrm rot="16200000">
            <a:off x="7658100" y="1181100"/>
            <a:ext cx="2667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800" b="1" dirty="0" smtClean="0">
                <a:latin typeface="Segoe UI" pitchFamily="34" charset="0"/>
                <a:cs typeface="Segoe UI" pitchFamily="34" charset="0"/>
              </a:rPr>
              <a:t>ВЫСОКОКАЧЕСТВЕННЫЕ МАЛЯРНЫЕ ВАЛИКИ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endParaRPr lang="ru-RU" sz="1000" b="1" dirty="0" smtClean="0">
              <a:latin typeface="Segoe UI" pitchFamily="34" charset="0"/>
              <a:cs typeface="Segoe UI" pitchFamily="34" charset="0"/>
            </a:endParaRPr>
          </a:p>
          <a:p>
            <a:pPr algn="ctr">
              <a:lnSpc>
                <a:spcPct val="150000"/>
              </a:lnSpc>
              <a:buNone/>
            </a:pPr>
            <a:endParaRPr lang="ru-RU" sz="1000" spc="3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5791200"/>
            <a:ext cx="1524000" cy="45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</p:pic>
      <p:sp>
        <p:nvSpPr>
          <p:cNvPr id="6" name="Прямоугольник 5"/>
          <p:cNvSpPr/>
          <p:nvPr/>
        </p:nvSpPr>
        <p:spPr>
          <a:xfrm>
            <a:off x="6705600" y="1447800"/>
            <a:ext cx="19812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Segoe UI" pitchFamily="34" charset="0"/>
                <a:cs typeface="Segoe UI" pitchFamily="34" charset="0"/>
              </a:rPr>
              <a:t>Флейцевые кисти «Эксперт» толщиной от 6 до 12 мм. используются для нанесения краски на поверхности различных размеров, всевозможных отделочных и других работ.  Неширокие кисти (до 50 мм.) применяются для небольших поверхностей (окна, подоконники, мебель и т.п.). Большие поверхности (стены, полы, деревянные ограждения и т.п.) обрабатываются широкими кистями (от 70 мм).</a:t>
            </a:r>
            <a:r>
              <a:rPr lang="ru-RU" sz="1000" b="1" dirty="0" smtClean="0">
                <a:latin typeface="Segoe UI" pitchFamily="34" charset="0"/>
                <a:cs typeface="Segoe UI" pitchFamily="34" charset="0"/>
              </a:rPr>
              <a:t/>
            </a:r>
            <a:br>
              <a:rPr lang="ru-RU" sz="1000" b="1" dirty="0" smtClean="0">
                <a:latin typeface="Segoe UI" pitchFamily="34" charset="0"/>
                <a:cs typeface="Segoe UI" pitchFamily="34" charset="0"/>
              </a:rPr>
            </a:br>
            <a:r>
              <a:rPr lang="ru-RU" sz="900" dirty="0" smtClean="0"/>
              <a:t/>
            </a:r>
            <a:br>
              <a:rPr lang="ru-RU" sz="900" dirty="0" smtClean="0"/>
            </a:br>
            <a:r>
              <a:rPr lang="ru-RU" sz="900" dirty="0" smtClean="0"/>
              <a:t> </a:t>
            </a:r>
            <a:r>
              <a:rPr lang="ru-RU" sz="900" b="1" dirty="0" smtClean="0">
                <a:latin typeface="Segoe UI" pitchFamily="34" charset="0"/>
                <a:cs typeface="Segoe UI" pitchFamily="34" charset="0"/>
              </a:rPr>
              <a:t/>
            </a:r>
            <a:br>
              <a:rPr lang="ru-RU" sz="900" b="1" dirty="0" smtClean="0">
                <a:latin typeface="Segoe UI" pitchFamily="34" charset="0"/>
                <a:cs typeface="Segoe UI" pitchFamily="34" charset="0"/>
              </a:rPr>
            </a:br>
            <a:r>
              <a:rPr lang="ru-RU" sz="900" b="1" dirty="0" smtClean="0">
                <a:latin typeface="Segoe UI" pitchFamily="34" charset="0"/>
                <a:cs typeface="Segoe UI" pitchFamily="34" charset="0"/>
              </a:rPr>
              <a:t>.</a:t>
            </a:r>
            <a:endParaRPr lang="ru-RU" sz="900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9600" y="990600"/>
            <a:ext cx="5562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Segoe UI" pitchFamily="34" charset="0"/>
                <a:cs typeface="Segoe UI" pitchFamily="34" charset="0"/>
              </a:rPr>
              <a:t>Флейцевые кисти “Эксперт”, толщина 6 мм., светлая натуральная щетина, желтая пластиковая ручка.  </a:t>
            </a:r>
          </a:p>
          <a:p>
            <a:pPr algn="ctr"/>
            <a:endParaRPr lang="ru-RU" sz="1600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81600" y="1600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4343400" y="3276600"/>
            <a:ext cx="441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990600" y="4953000"/>
          <a:ext cx="4952999" cy="1181102"/>
        </p:xfrm>
        <a:graphic>
          <a:graphicData uri="http://schemas.openxmlformats.org/drawingml/2006/table">
            <a:tbl>
              <a:tblPr/>
              <a:tblGrid>
                <a:gridCol w="1572380"/>
                <a:gridCol w="1248387"/>
                <a:gridCol w="1066116"/>
                <a:gridCol w="1066116"/>
              </a:tblGrid>
              <a:tr h="5061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ЭКСПЕРТ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Ширина (мм)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Толщина (мм)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Длина щетины (мм)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87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КФ 25х6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87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КФ 35х6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87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КФ 50х6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 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87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КФ 70х6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 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 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4" name="Picture 8" descr="http://www.akor.ru/assets/images/foto%20productov/expert1/expert6m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1905000"/>
            <a:ext cx="3048000" cy="2573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Текст 4"/>
          <p:cNvSpPr>
            <a:spLocks noGrp="1"/>
          </p:cNvSpPr>
          <p:nvPr>
            <p:ph type="body" sz="quarter" idx="4294967295"/>
          </p:nvPr>
        </p:nvSpPr>
        <p:spPr>
          <a:xfrm rot="16200000">
            <a:off x="8001001" y="838200"/>
            <a:ext cx="1981199" cy="3047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000" b="1" dirty="0" smtClean="0">
                <a:latin typeface="Segoe UI" pitchFamily="34" charset="0"/>
                <a:cs typeface="Segoe UI" pitchFamily="34" charset="0"/>
              </a:rPr>
              <a:t>Высококачественные кисти</a:t>
            </a:r>
          </a:p>
          <a:p>
            <a:pPr algn="ctr">
              <a:lnSpc>
                <a:spcPct val="150000"/>
              </a:lnSpc>
              <a:buNone/>
            </a:pPr>
            <a:endParaRPr lang="ru-RU" sz="1000" spc="3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5791200"/>
            <a:ext cx="1524000" cy="45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</p:pic>
      <p:sp>
        <p:nvSpPr>
          <p:cNvPr id="19" name="TextBox 18"/>
          <p:cNvSpPr txBox="1"/>
          <p:nvPr/>
        </p:nvSpPr>
        <p:spPr>
          <a:xfrm>
            <a:off x="5181600" y="1600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4762500" y="3162300"/>
            <a:ext cx="4343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1143000" y="1066800"/>
            <a:ext cx="5029200" cy="457200"/>
          </a:xfrm>
        </p:spPr>
        <p:txBody>
          <a:bodyPr>
            <a:noAutofit/>
          </a:bodyPr>
          <a:lstStyle/>
          <a:p>
            <a:pPr fontAlgn="t">
              <a:buNone/>
            </a:pPr>
            <a:r>
              <a:rPr lang="ru-RU" sz="1800" b="1" dirty="0" smtClean="0">
                <a:latin typeface="Segoe UI" pitchFamily="34" charset="0"/>
                <a:cs typeface="Segoe UI" pitchFamily="34" charset="0"/>
              </a:rPr>
              <a:t>Валик “Эксперт”</a:t>
            </a:r>
            <a:r>
              <a:rPr lang="en-US" sz="1800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ru-RU" sz="1800" dirty="0" smtClean="0">
                <a:latin typeface="Segoe UI" pitchFamily="34" charset="0"/>
                <a:cs typeface="Segoe UI" pitchFamily="34" charset="0"/>
              </a:rPr>
              <a:t>Желтый ворс (</a:t>
            </a:r>
            <a:r>
              <a:rPr lang="ru-RU" sz="1800" dirty="0" err="1" smtClean="0">
                <a:latin typeface="Segoe UI" pitchFamily="34" charset="0"/>
                <a:cs typeface="Segoe UI" pitchFamily="34" charset="0"/>
              </a:rPr>
              <a:t>полиакрил</a:t>
            </a:r>
            <a:r>
              <a:rPr lang="ru-RU" sz="1800" dirty="0" smtClean="0">
                <a:latin typeface="Segoe UI" pitchFamily="34" charset="0"/>
                <a:cs typeface="Segoe UI" pitchFamily="34" charset="0"/>
              </a:rPr>
              <a:t>)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b="1" dirty="0" smtClean="0">
              <a:latin typeface="Segoe UI" pitchFamily="34" charset="0"/>
              <a:cs typeface="Segoe UI" pitchFamily="34" charset="0"/>
            </a:endParaRPr>
          </a:p>
          <a:p>
            <a:pPr>
              <a:buNone/>
            </a:pPr>
            <a:endParaRPr lang="ru-RU" sz="18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2" name="Содержимое 5"/>
          <p:cNvSpPr txBox="1">
            <a:spLocks/>
          </p:cNvSpPr>
          <p:nvPr/>
        </p:nvSpPr>
        <p:spPr>
          <a:xfrm>
            <a:off x="7086600" y="2286000"/>
            <a:ext cx="1752600" cy="26670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r>
              <a:rPr lang="ru-RU" sz="1600" b="1" dirty="0" smtClean="0">
                <a:latin typeface="Segoe UI" pitchFamily="34" charset="0"/>
                <a:cs typeface="Segoe UI" pitchFamily="34" charset="0"/>
              </a:rPr>
              <a:t>Применяются для любых поверхностей. Рекомендуемые ЛКМ: краски на водной основе, латексные, акриловые, грунтовки, эмали. Высокая производительность. Состав: </a:t>
            </a:r>
            <a:r>
              <a:rPr lang="ru-RU" sz="1600" b="1" dirty="0" err="1" smtClean="0">
                <a:latin typeface="Segoe UI" pitchFamily="34" charset="0"/>
                <a:cs typeface="Segoe UI" pitchFamily="34" charset="0"/>
              </a:rPr>
              <a:t>полиакрил</a:t>
            </a:r>
            <a:r>
              <a:rPr lang="ru-RU" sz="1600" b="1" dirty="0" smtClean="0">
                <a:latin typeface="Segoe UI" pitchFamily="34" charset="0"/>
                <a:cs typeface="Segoe UI" pitchFamily="34" charset="0"/>
              </a:rPr>
              <a:t> на тканой основе.</a:t>
            </a:r>
          </a:p>
          <a:p>
            <a:endParaRPr lang="ru-RU" sz="1600" b="1" dirty="0" smtClean="0">
              <a:latin typeface="Segoe UI" pitchFamily="34" charset="0"/>
              <a:cs typeface="Segoe UI" pitchFamily="34" charset="0"/>
            </a:endParaRPr>
          </a:p>
          <a:p>
            <a:r>
              <a:rPr lang="ru-RU" sz="1400" dirty="0" smtClean="0"/>
              <a:t> </a:t>
            </a:r>
          </a:p>
          <a:p>
            <a:pPr fontAlgn="t"/>
            <a:endParaRPr lang="ru-RU" sz="1400" b="1" dirty="0" smtClean="0">
              <a:latin typeface="Segoe UI" pitchFamily="34" charset="0"/>
              <a:cs typeface="Segoe UI" pitchFamily="34" charset="0"/>
            </a:endParaRPr>
          </a:p>
          <a:p>
            <a:pPr fontAlgn="t"/>
            <a:endParaRPr lang="ru-RU" sz="2800" b="1" dirty="0" smtClean="0">
              <a:latin typeface="Segoe UI" pitchFamily="34" charset="0"/>
              <a:cs typeface="Segoe U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295400" y="5257800"/>
          <a:ext cx="4483101" cy="762000"/>
        </p:xfrm>
        <a:graphic>
          <a:graphicData uri="http://schemas.openxmlformats.org/drawingml/2006/table">
            <a:tbl>
              <a:tblPr/>
              <a:tblGrid>
                <a:gridCol w="980381"/>
                <a:gridCol w="913753"/>
                <a:gridCol w="862989"/>
                <a:gridCol w="774152"/>
                <a:gridCol w="951826"/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Ширина трубки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Диаметр трубки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Диаметр бугеля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Длина ворса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Плотность меха (гр/м.кв.)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1180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</a:tbl>
          </a:graphicData>
        </a:graphic>
      </p:graphicFrame>
      <p:pic>
        <p:nvPicPr>
          <p:cNvPr id="76802" name="Picture 2" descr="http://www.akor.ru/assets/images/foto%20productov/valiki_expert/valik_expert_vorsj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2133600"/>
            <a:ext cx="3516923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Текст 4"/>
          <p:cNvSpPr>
            <a:spLocks noGrp="1"/>
          </p:cNvSpPr>
          <p:nvPr>
            <p:ph type="body" sz="quarter" idx="4294967295"/>
          </p:nvPr>
        </p:nvSpPr>
        <p:spPr>
          <a:xfrm rot="16200000">
            <a:off x="7658100" y="1181100"/>
            <a:ext cx="2667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800" b="1" dirty="0" smtClean="0">
                <a:latin typeface="Segoe UI" pitchFamily="34" charset="0"/>
                <a:cs typeface="Segoe UI" pitchFamily="34" charset="0"/>
              </a:rPr>
              <a:t>ВЫСОКОКАЧЕСТВЕННЫЕ МАЛЯРНЫЕ ВАЛИКИ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endParaRPr lang="ru-RU" sz="1000" b="1" dirty="0" smtClean="0">
              <a:latin typeface="Segoe UI" pitchFamily="34" charset="0"/>
              <a:cs typeface="Segoe UI" pitchFamily="34" charset="0"/>
            </a:endParaRPr>
          </a:p>
          <a:p>
            <a:pPr algn="ctr">
              <a:lnSpc>
                <a:spcPct val="150000"/>
              </a:lnSpc>
              <a:buNone/>
            </a:pPr>
            <a:endParaRPr lang="ru-RU" sz="1000" spc="3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build="p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 rot="5400000">
            <a:off x="4076700" y="3162300"/>
            <a:ext cx="5257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219200" y="11430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Segoe UI" pitchFamily="34" charset="0"/>
                <a:cs typeface="Segoe UI" pitchFamily="34" charset="0"/>
              </a:rPr>
              <a:t>Ролик “Профи”</a:t>
            </a:r>
            <a:r>
              <a:rPr lang="ru-RU" dirty="0" smtClean="0">
                <a:latin typeface="Segoe UI" pitchFamily="34" charset="0"/>
                <a:cs typeface="Segoe UI" pitchFamily="34" charset="0"/>
              </a:rPr>
              <a:t> (натуральный мех)</a:t>
            </a:r>
            <a:endParaRPr lang="ru-RU" dirty="0">
              <a:latin typeface="Segoe UI" pitchFamily="34" charset="0"/>
              <a:cs typeface="Segoe UI" pitchFamily="34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066800" y="4495800"/>
          <a:ext cx="4787901" cy="762000"/>
        </p:xfrm>
        <a:graphic>
          <a:graphicData uri="http://schemas.openxmlformats.org/drawingml/2006/table">
            <a:tbl>
              <a:tblPr/>
              <a:tblGrid>
                <a:gridCol w="1047036"/>
                <a:gridCol w="975878"/>
                <a:gridCol w="921662"/>
                <a:gridCol w="826786"/>
                <a:gridCol w="1016539"/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Ширина трубки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Диаметр трубки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Диаметр бугеля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Длина ворса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Плотность меха (гр/м.кв.)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Содержимое 5"/>
          <p:cNvSpPr txBox="1">
            <a:spLocks/>
          </p:cNvSpPr>
          <p:nvPr/>
        </p:nvSpPr>
        <p:spPr>
          <a:xfrm>
            <a:off x="7010400" y="990600"/>
            <a:ext cx="1676400" cy="335280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fontAlgn="t"/>
            <a:endParaRPr lang="ru-RU" sz="3200" dirty="0" smtClean="0"/>
          </a:p>
          <a:p>
            <a:pPr fontAlgn="t"/>
            <a:endParaRPr lang="ru-RU" sz="3200" dirty="0" smtClean="0"/>
          </a:p>
          <a:p>
            <a:pPr fontAlgn="t"/>
            <a:endParaRPr lang="ru-RU" sz="3200" dirty="0" smtClean="0"/>
          </a:p>
          <a:p>
            <a:pPr fontAlgn="t"/>
            <a:endParaRPr lang="ru-RU" sz="3200" dirty="0" smtClean="0"/>
          </a:p>
          <a:p>
            <a:pPr fontAlgn="t"/>
            <a:endParaRPr lang="ru-RU" sz="3200" dirty="0" smtClean="0"/>
          </a:p>
          <a:p>
            <a:pPr fontAlgn="t"/>
            <a:endParaRPr lang="ru-RU" sz="1600" b="1" dirty="0" smtClean="0">
              <a:latin typeface="Segoe UI" pitchFamily="34" charset="0"/>
              <a:cs typeface="Segoe UI" pitchFamily="34" charset="0"/>
            </a:endParaRPr>
          </a:p>
          <a:p>
            <a:pPr fontAlgn="t"/>
            <a:r>
              <a:rPr lang="ru-RU" sz="2800" b="1" dirty="0" smtClean="0">
                <a:latin typeface="Segoe UI" pitchFamily="34" charset="0"/>
                <a:cs typeface="Segoe UI" pitchFamily="34" charset="0"/>
              </a:rPr>
              <a:t>Применяется для  любых поверхностей. Возможна работа со всеми типами ЛКМ, устойчив к краскам на водной основе. Средняя производительность. </a:t>
            </a:r>
            <a:br>
              <a:rPr lang="ru-RU" sz="2800" b="1" dirty="0" smtClean="0">
                <a:latin typeface="Segoe UI" pitchFamily="34" charset="0"/>
                <a:cs typeface="Segoe UI" pitchFamily="34" charset="0"/>
              </a:rPr>
            </a:br>
            <a:r>
              <a:rPr lang="ru-RU" sz="2800" b="1" dirty="0" smtClean="0">
                <a:latin typeface="Segoe UI" pitchFamily="34" charset="0"/>
                <a:cs typeface="Segoe UI" pitchFamily="34" charset="0"/>
              </a:rPr>
              <a:t>Состав: 100% натуральный мех.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290" name="Picture 2" descr="http://www.akor.ru/assets/images/foto%20productov/roliki/profi_natme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1981199"/>
            <a:ext cx="2590800" cy="2105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Текст 4"/>
          <p:cNvSpPr>
            <a:spLocks noGrp="1"/>
          </p:cNvSpPr>
          <p:nvPr>
            <p:ph type="body" sz="quarter" idx="4294967295"/>
          </p:nvPr>
        </p:nvSpPr>
        <p:spPr>
          <a:xfrm rot="16200000">
            <a:off x="8267700" y="571500"/>
            <a:ext cx="1447800" cy="304800"/>
          </a:xfrm>
          <a:prstGeom prst="rect">
            <a:avLst/>
          </a:prstGeom>
          <a:solidFill>
            <a:srgbClr val="A50021"/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800" b="1" dirty="0" smtClean="0">
                <a:latin typeface="Segoe UI" pitchFamily="34" charset="0"/>
                <a:cs typeface="Segoe UI" pitchFamily="34" charset="0"/>
              </a:rPr>
              <a:t> МАЛЯРНЫЕ РОЛИКИ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endParaRPr lang="ru-RU" sz="1000" b="1" dirty="0" smtClean="0">
              <a:latin typeface="Segoe UI" pitchFamily="34" charset="0"/>
              <a:cs typeface="Segoe UI" pitchFamily="34" charset="0"/>
            </a:endParaRPr>
          </a:p>
          <a:p>
            <a:pPr algn="ctr">
              <a:lnSpc>
                <a:spcPct val="150000"/>
              </a:lnSpc>
              <a:buNone/>
            </a:pPr>
            <a:endParaRPr lang="ru-RU" sz="1000" spc="3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5791200"/>
            <a:ext cx="1524000" cy="45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</p:pic>
      <p:sp>
        <p:nvSpPr>
          <p:cNvPr id="19" name="TextBox 18"/>
          <p:cNvSpPr txBox="1"/>
          <p:nvPr/>
        </p:nvSpPr>
        <p:spPr>
          <a:xfrm>
            <a:off x="5181600" y="1600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4762500" y="3162300"/>
            <a:ext cx="4343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1447800" y="1066800"/>
            <a:ext cx="4267200" cy="457200"/>
          </a:xfrm>
        </p:spPr>
        <p:txBody>
          <a:bodyPr>
            <a:noAutofit/>
          </a:bodyPr>
          <a:lstStyle/>
          <a:p>
            <a:pPr fontAlgn="t">
              <a:buNone/>
            </a:pPr>
            <a:r>
              <a:rPr lang="en-US" sz="1800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ru-RU" sz="1800" b="1" dirty="0" smtClean="0">
                <a:latin typeface="Segoe UI" pitchFamily="34" charset="0"/>
                <a:cs typeface="Segoe UI" pitchFamily="34" charset="0"/>
              </a:rPr>
              <a:t>Ролик “Профи”</a:t>
            </a:r>
            <a:r>
              <a:rPr lang="en-US" sz="1800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ru-RU" sz="1800" dirty="0" smtClean="0">
                <a:latin typeface="Segoe UI" pitchFamily="34" charset="0"/>
                <a:cs typeface="Segoe UI" pitchFamily="34" charset="0"/>
              </a:rPr>
              <a:t>Белый (полиэстер)</a:t>
            </a:r>
            <a:br>
              <a:rPr lang="ru-RU" sz="1800" dirty="0" smtClean="0">
                <a:latin typeface="Segoe UI" pitchFamily="34" charset="0"/>
                <a:cs typeface="Segoe UI" pitchFamily="34" charset="0"/>
              </a:rPr>
            </a:br>
            <a:endParaRPr lang="ru-RU" sz="1800" b="1" dirty="0" smtClean="0">
              <a:latin typeface="Segoe UI" pitchFamily="34" charset="0"/>
              <a:cs typeface="Segoe UI" pitchFamily="34" charset="0"/>
            </a:endParaRPr>
          </a:p>
          <a:p>
            <a:endParaRPr lang="ru-RU" sz="18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2" name="Содержимое 5"/>
          <p:cNvSpPr txBox="1">
            <a:spLocks/>
          </p:cNvSpPr>
          <p:nvPr/>
        </p:nvSpPr>
        <p:spPr>
          <a:xfrm>
            <a:off x="7086600" y="1905000"/>
            <a:ext cx="1752600" cy="2667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fontAlgn="t"/>
            <a:r>
              <a:rPr lang="ru-RU" sz="1400" b="1" dirty="0" smtClean="0">
                <a:latin typeface="Segoe UI" pitchFamily="34" charset="0"/>
                <a:cs typeface="Segoe UI" pitchFamily="34" charset="0"/>
              </a:rPr>
              <a:t>Применяется для любых поверхностей. Рекомендуемые ЛКМ: эмали, водоэмульсионные краски, грунтовки. Средняя производительность. </a:t>
            </a:r>
            <a:br>
              <a:rPr lang="ru-RU" sz="1400" b="1" dirty="0" smtClean="0">
                <a:latin typeface="Segoe UI" pitchFamily="34" charset="0"/>
                <a:cs typeface="Segoe UI" pitchFamily="34" charset="0"/>
              </a:rPr>
            </a:br>
            <a:r>
              <a:rPr lang="ru-RU" sz="1400" b="1" dirty="0" smtClean="0">
                <a:latin typeface="Segoe UI" pitchFamily="34" charset="0"/>
                <a:cs typeface="Segoe UI" pitchFamily="34" charset="0"/>
              </a:rPr>
              <a:t>Состав: 100% искусственный мех.</a:t>
            </a:r>
          </a:p>
          <a:p>
            <a:pPr fontAlgn="t"/>
            <a:endParaRPr lang="ru-RU" sz="2800" b="1" dirty="0" smtClean="0">
              <a:latin typeface="Segoe UI" pitchFamily="34" charset="0"/>
              <a:cs typeface="Segoe U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066800" y="4953000"/>
          <a:ext cx="4940300" cy="914400"/>
        </p:xfrm>
        <a:graphic>
          <a:graphicData uri="http://schemas.openxmlformats.org/drawingml/2006/table">
            <a:tbl>
              <a:tblPr/>
              <a:tblGrid>
                <a:gridCol w="1080363"/>
                <a:gridCol w="1006940"/>
                <a:gridCol w="950999"/>
                <a:gridCol w="853102"/>
                <a:gridCol w="1048896"/>
              </a:tblGrid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Ширина трубки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Диаметр трубки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Диаметр бугеля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Длина ворса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Плотность меха (гр/м.кв.)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266" name="Picture 2" descr="http://www.akor.ru/assets/images/foto%20productov/roliki/profi_be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2057400"/>
            <a:ext cx="3028244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Текст 4"/>
          <p:cNvSpPr>
            <a:spLocks noGrp="1"/>
          </p:cNvSpPr>
          <p:nvPr>
            <p:ph type="body" sz="quarter" idx="4294967295"/>
          </p:nvPr>
        </p:nvSpPr>
        <p:spPr>
          <a:xfrm rot="16200000">
            <a:off x="8267700" y="571500"/>
            <a:ext cx="1447800" cy="304800"/>
          </a:xfrm>
          <a:prstGeom prst="rect">
            <a:avLst/>
          </a:prstGeom>
          <a:solidFill>
            <a:srgbClr val="A50021"/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800" b="1" dirty="0" smtClean="0">
                <a:latin typeface="Segoe UI" pitchFamily="34" charset="0"/>
                <a:cs typeface="Segoe UI" pitchFamily="34" charset="0"/>
              </a:rPr>
              <a:t> МАЛЯРНЫЕ РОЛИКИ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endParaRPr lang="ru-RU" sz="1000" b="1" dirty="0" smtClean="0">
              <a:latin typeface="Segoe UI" pitchFamily="34" charset="0"/>
              <a:cs typeface="Segoe UI" pitchFamily="34" charset="0"/>
            </a:endParaRPr>
          </a:p>
          <a:p>
            <a:pPr algn="ctr">
              <a:lnSpc>
                <a:spcPct val="150000"/>
              </a:lnSpc>
              <a:buNone/>
            </a:pPr>
            <a:endParaRPr lang="ru-RU" sz="1000" spc="3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build="p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5791200"/>
            <a:ext cx="1524000" cy="45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</p:pic>
      <p:sp>
        <p:nvSpPr>
          <p:cNvPr id="19" name="TextBox 18"/>
          <p:cNvSpPr txBox="1"/>
          <p:nvPr/>
        </p:nvSpPr>
        <p:spPr>
          <a:xfrm>
            <a:off x="5181600" y="1600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4762500" y="3162300"/>
            <a:ext cx="4343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1143000" y="1066800"/>
            <a:ext cx="4800600" cy="457200"/>
          </a:xfrm>
        </p:spPr>
        <p:txBody>
          <a:bodyPr>
            <a:noAutofit/>
          </a:bodyPr>
          <a:lstStyle/>
          <a:p>
            <a:pPr fontAlgn="t">
              <a:buNone/>
            </a:pPr>
            <a:r>
              <a:rPr lang="ru-RU" sz="1800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ru-RU" sz="1800" b="1" dirty="0" smtClean="0">
                <a:latin typeface="Segoe UI" pitchFamily="34" charset="0"/>
                <a:cs typeface="Segoe UI" pitchFamily="34" charset="0"/>
              </a:rPr>
              <a:t>Ролик “Профи”</a:t>
            </a:r>
            <a:r>
              <a:rPr lang="en-US" sz="1800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ru-RU" sz="1800" dirty="0" smtClean="0">
                <a:latin typeface="Segoe UI" pitchFamily="34" charset="0"/>
                <a:cs typeface="Segoe UI" pitchFamily="34" charset="0"/>
              </a:rPr>
              <a:t>Оранжевый (полиэстер)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latin typeface="Segoe UI" pitchFamily="34" charset="0"/>
                <a:cs typeface="Segoe UI" pitchFamily="34" charset="0"/>
              </a:rPr>
              <a:t/>
            </a:r>
            <a:br>
              <a:rPr lang="ru-RU" sz="1800" dirty="0" smtClean="0">
                <a:latin typeface="Segoe UI" pitchFamily="34" charset="0"/>
                <a:cs typeface="Segoe UI" pitchFamily="34" charset="0"/>
              </a:rPr>
            </a:br>
            <a:endParaRPr lang="ru-RU" sz="1800" b="1" dirty="0" smtClean="0">
              <a:latin typeface="Segoe UI" pitchFamily="34" charset="0"/>
              <a:cs typeface="Segoe UI" pitchFamily="34" charset="0"/>
            </a:endParaRPr>
          </a:p>
          <a:p>
            <a:pPr>
              <a:buNone/>
            </a:pPr>
            <a:endParaRPr lang="ru-RU" sz="18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2" name="Содержимое 5"/>
          <p:cNvSpPr txBox="1">
            <a:spLocks/>
          </p:cNvSpPr>
          <p:nvPr/>
        </p:nvSpPr>
        <p:spPr>
          <a:xfrm>
            <a:off x="7086600" y="1905000"/>
            <a:ext cx="1752600" cy="29718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t"/>
            <a:r>
              <a:rPr lang="ru-RU" sz="1100" b="1" dirty="0" smtClean="0">
                <a:latin typeface="Segoe UI" pitchFamily="34" charset="0"/>
                <a:cs typeface="Segoe UI" pitchFamily="34" charset="0"/>
              </a:rPr>
              <a:t>Применяется для грубых, неровных поверхностей, в том числе фасадных работ. Рекомендуемые ЛКМ: масляные краски, водоэмульсионные, акриловые.</a:t>
            </a:r>
            <a:br>
              <a:rPr lang="ru-RU" sz="1100" b="1" dirty="0" smtClean="0">
                <a:latin typeface="Segoe UI" pitchFamily="34" charset="0"/>
                <a:cs typeface="Segoe UI" pitchFamily="34" charset="0"/>
              </a:rPr>
            </a:br>
            <a:r>
              <a:rPr lang="ru-RU" sz="1100" b="1" dirty="0" smtClean="0">
                <a:latin typeface="Segoe UI" pitchFamily="34" charset="0"/>
                <a:cs typeface="Segoe UI" pitchFamily="34" charset="0"/>
              </a:rPr>
              <a:t>Состав: полиэстер 100%</a:t>
            </a:r>
          </a:p>
          <a:p>
            <a:pPr fontAlgn="t"/>
            <a:endParaRPr lang="ru-RU" sz="2800" b="1" dirty="0" smtClean="0">
              <a:latin typeface="Segoe UI" pitchFamily="34" charset="0"/>
              <a:cs typeface="Segoe U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143000" y="4724400"/>
          <a:ext cx="4800600" cy="838200"/>
        </p:xfrm>
        <a:graphic>
          <a:graphicData uri="http://schemas.openxmlformats.org/drawingml/2006/table">
            <a:tbl>
              <a:tblPr/>
              <a:tblGrid>
                <a:gridCol w="1049813"/>
                <a:gridCol w="978466"/>
                <a:gridCol w="924107"/>
                <a:gridCol w="828978"/>
                <a:gridCol w="1019236"/>
              </a:tblGrid>
              <a:tr h="4191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Ширина трубки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Диаметр трубки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Диаметр бугеля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Длина ворса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Плотность меха (гр/м.кв.)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</a:tbl>
          </a:graphicData>
        </a:graphic>
      </p:graphicFrame>
      <p:pic>
        <p:nvPicPr>
          <p:cNvPr id="10242" name="Picture 2" descr="http://www.akor.ru/assets/images/foto%20productov/roliki/profi_ora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1905000"/>
            <a:ext cx="30480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Текст 4"/>
          <p:cNvSpPr>
            <a:spLocks noGrp="1"/>
          </p:cNvSpPr>
          <p:nvPr>
            <p:ph type="body" sz="quarter" idx="4294967295"/>
          </p:nvPr>
        </p:nvSpPr>
        <p:spPr>
          <a:xfrm rot="16200000">
            <a:off x="8267700" y="571500"/>
            <a:ext cx="1447800" cy="304800"/>
          </a:xfrm>
          <a:prstGeom prst="rect">
            <a:avLst/>
          </a:prstGeom>
          <a:solidFill>
            <a:srgbClr val="A50021"/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800" b="1" dirty="0" smtClean="0">
                <a:latin typeface="Segoe UI" pitchFamily="34" charset="0"/>
                <a:cs typeface="Segoe UI" pitchFamily="34" charset="0"/>
              </a:rPr>
              <a:t> МАЛЯРНЫЕ РОЛИКИ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endParaRPr lang="ru-RU" sz="1000" b="1" dirty="0" smtClean="0">
              <a:latin typeface="Segoe UI" pitchFamily="34" charset="0"/>
              <a:cs typeface="Segoe UI" pitchFamily="34" charset="0"/>
            </a:endParaRPr>
          </a:p>
          <a:p>
            <a:pPr algn="ctr">
              <a:lnSpc>
                <a:spcPct val="150000"/>
              </a:lnSpc>
              <a:buNone/>
            </a:pPr>
            <a:endParaRPr lang="ru-RU" sz="1000" spc="3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build="p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5791200"/>
            <a:ext cx="1524000" cy="45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</p:pic>
      <p:sp>
        <p:nvSpPr>
          <p:cNvPr id="19" name="TextBox 18"/>
          <p:cNvSpPr txBox="1"/>
          <p:nvPr/>
        </p:nvSpPr>
        <p:spPr>
          <a:xfrm>
            <a:off x="5181600" y="1600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4762500" y="3162300"/>
            <a:ext cx="4343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2209800" y="1066800"/>
            <a:ext cx="2971800" cy="457200"/>
          </a:xfrm>
        </p:spPr>
        <p:txBody>
          <a:bodyPr>
            <a:noAutofit/>
          </a:bodyPr>
          <a:lstStyle/>
          <a:p>
            <a:pPr fontAlgn="t">
              <a:buNone/>
            </a:pPr>
            <a:r>
              <a:rPr lang="ru-RU" sz="1800" b="1" dirty="0" smtClean="0">
                <a:latin typeface="Segoe UI" pitchFamily="34" charset="0"/>
                <a:cs typeface="Segoe UI" pitchFamily="34" charset="0"/>
              </a:rPr>
              <a:t>Ролик “Профи”</a:t>
            </a:r>
            <a:r>
              <a:rPr lang="en-US" sz="1800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ru-RU" sz="1800" dirty="0" smtClean="0">
                <a:latin typeface="Segoe UI" pitchFamily="34" charset="0"/>
                <a:cs typeface="Segoe UI" pitchFamily="34" charset="0"/>
              </a:rPr>
              <a:t>(велюр)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b="1" dirty="0" smtClean="0">
              <a:latin typeface="Segoe UI" pitchFamily="34" charset="0"/>
              <a:cs typeface="Segoe UI" pitchFamily="34" charset="0"/>
            </a:endParaRPr>
          </a:p>
          <a:p>
            <a:endParaRPr lang="ru-RU" sz="18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2" name="Содержимое 5"/>
          <p:cNvSpPr txBox="1">
            <a:spLocks/>
          </p:cNvSpPr>
          <p:nvPr/>
        </p:nvSpPr>
        <p:spPr>
          <a:xfrm>
            <a:off x="7162800" y="1981200"/>
            <a:ext cx="1828800" cy="26670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t"/>
            <a:r>
              <a:rPr lang="ru-RU" sz="1200" b="1" dirty="0" smtClean="0">
                <a:latin typeface="Segoe UI" pitchFamily="34" charset="0"/>
                <a:cs typeface="Segoe UI" pitchFamily="34" charset="0"/>
              </a:rPr>
              <a:t>Валик создает гладкую поверхность, отлично лакирует и прокрашивает. Рекомендуемые ЛКМ: лаки, эмали, масляные краски, краски на водной основе. Высокая производительность. </a:t>
            </a:r>
            <a:br>
              <a:rPr lang="ru-RU" sz="1200" b="1" dirty="0" smtClean="0">
                <a:latin typeface="Segoe UI" pitchFamily="34" charset="0"/>
                <a:cs typeface="Segoe UI" pitchFamily="34" charset="0"/>
              </a:rPr>
            </a:br>
            <a:r>
              <a:rPr lang="ru-RU" sz="1200" b="1" dirty="0" smtClean="0">
                <a:latin typeface="Segoe UI" pitchFamily="34" charset="0"/>
                <a:cs typeface="Segoe UI" pitchFamily="34" charset="0"/>
              </a:rPr>
              <a:t>Состав: натуральная шерсть, </a:t>
            </a:r>
            <a:r>
              <a:rPr lang="ru-RU" sz="1200" b="1" dirty="0" err="1" smtClean="0">
                <a:latin typeface="Segoe UI" pitchFamily="34" charset="0"/>
                <a:cs typeface="Segoe UI" pitchFamily="34" charset="0"/>
              </a:rPr>
              <a:t>полиакрил</a:t>
            </a:r>
            <a:r>
              <a:rPr lang="ru-RU" sz="1200" b="1" dirty="0" smtClean="0">
                <a:latin typeface="Segoe UI" pitchFamily="34" charset="0"/>
                <a:cs typeface="Segoe UI" pitchFamily="34" charset="0"/>
              </a:rPr>
              <a:t>.</a:t>
            </a:r>
          </a:p>
          <a:p>
            <a:pPr fontAlgn="t"/>
            <a:endParaRPr lang="ru-RU" sz="1400" b="1" dirty="0" smtClean="0">
              <a:latin typeface="Segoe UI" pitchFamily="34" charset="0"/>
              <a:cs typeface="Segoe UI" pitchFamily="34" charset="0"/>
            </a:endParaRPr>
          </a:p>
          <a:p>
            <a:pPr fontAlgn="t"/>
            <a:endParaRPr lang="ru-RU" sz="2800" b="1" dirty="0" smtClean="0">
              <a:latin typeface="Segoe UI" pitchFamily="34" charset="0"/>
              <a:cs typeface="Segoe U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066800" y="4953000"/>
          <a:ext cx="5092701" cy="762000"/>
        </p:xfrm>
        <a:graphic>
          <a:graphicData uri="http://schemas.openxmlformats.org/drawingml/2006/table">
            <a:tbl>
              <a:tblPr/>
              <a:tblGrid>
                <a:gridCol w="1113690"/>
                <a:gridCol w="1038003"/>
                <a:gridCol w="980336"/>
                <a:gridCol w="879419"/>
                <a:gridCol w="1081253"/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Ширина трубки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Диаметр трубки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Диаметр бугеля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Длина ворса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Плотность меха (гр/м.кв.)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</a:tbl>
          </a:graphicData>
        </a:graphic>
      </p:graphicFrame>
      <p:pic>
        <p:nvPicPr>
          <p:cNvPr id="9218" name="Picture 2" descr="http://www.akor.ru/assets/images/foto%20productov/roliki/profi_velu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1981200"/>
            <a:ext cx="2819400" cy="2409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Текст 4"/>
          <p:cNvSpPr>
            <a:spLocks noGrp="1"/>
          </p:cNvSpPr>
          <p:nvPr>
            <p:ph type="body" sz="quarter" idx="4294967295"/>
          </p:nvPr>
        </p:nvSpPr>
        <p:spPr>
          <a:xfrm rot="16200000">
            <a:off x="8267700" y="571500"/>
            <a:ext cx="1447800" cy="304800"/>
          </a:xfrm>
          <a:prstGeom prst="rect">
            <a:avLst/>
          </a:prstGeom>
          <a:solidFill>
            <a:srgbClr val="A50021"/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800" b="1" dirty="0" smtClean="0">
                <a:latin typeface="Segoe UI" pitchFamily="34" charset="0"/>
                <a:cs typeface="Segoe UI" pitchFamily="34" charset="0"/>
              </a:rPr>
              <a:t> МАЛЯРНЫЕ РОЛИКИ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endParaRPr lang="ru-RU" sz="1000" b="1" dirty="0" smtClean="0">
              <a:latin typeface="Segoe UI" pitchFamily="34" charset="0"/>
              <a:cs typeface="Segoe UI" pitchFamily="34" charset="0"/>
            </a:endParaRPr>
          </a:p>
          <a:p>
            <a:pPr algn="ctr">
              <a:lnSpc>
                <a:spcPct val="150000"/>
              </a:lnSpc>
              <a:buNone/>
            </a:pPr>
            <a:endParaRPr lang="ru-RU" sz="1000" spc="3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build="p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5791200"/>
            <a:ext cx="1524000" cy="45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</p:pic>
      <p:sp>
        <p:nvSpPr>
          <p:cNvPr id="19" name="TextBox 18"/>
          <p:cNvSpPr txBox="1"/>
          <p:nvPr/>
        </p:nvSpPr>
        <p:spPr>
          <a:xfrm>
            <a:off x="5181600" y="1600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4762500" y="3162300"/>
            <a:ext cx="4343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1066800" y="1143000"/>
            <a:ext cx="5029200" cy="457200"/>
          </a:xfrm>
        </p:spPr>
        <p:txBody>
          <a:bodyPr>
            <a:noAutofit/>
          </a:bodyPr>
          <a:lstStyle/>
          <a:p>
            <a:pPr fontAlgn="t">
              <a:buNone/>
            </a:pPr>
            <a:r>
              <a:rPr lang="ru-RU" sz="1800" b="1" dirty="0" smtClean="0">
                <a:latin typeface="Segoe UI" pitchFamily="34" charset="0"/>
                <a:cs typeface="Segoe UI" pitchFamily="34" charset="0"/>
              </a:rPr>
              <a:t>Ролик “Профи”</a:t>
            </a:r>
            <a:r>
              <a:rPr lang="ru-RU" sz="1800" dirty="0" smtClean="0">
                <a:latin typeface="Segoe UI" pitchFamily="34" charset="0"/>
                <a:cs typeface="Segoe UI" pitchFamily="34" charset="0"/>
              </a:rPr>
              <a:t> Велюр (натуральная шерсть)</a:t>
            </a:r>
            <a:br>
              <a:rPr lang="ru-RU" sz="1800" dirty="0" smtClean="0">
                <a:latin typeface="Segoe UI" pitchFamily="34" charset="0"/>
                <a:cs typeface="Segoe UI" pitchFamily="34" charset="0"/>
              </a:rPr>
            </a:br>
            <a:endParaRPr lang="ru-RU" sz="1800" b="1" dirty="0" smtClean="0">
              <a:latin typeface="Segoe UI" pitchFamily="34" charset="0"/>
              <a:cs typeface="Segoe UI" pitchFamily="34" charset="0"/>
            </a:endParaRPr>
          </a:p>
          <a:p>
            <a:endParaRPr lang="ru-RU" sz="18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2" name="Содержимое 5"/>
          <p:cNvSpPr txBox="1">
            <a:spLocks/>
          </p:cNvSpPr>
          <p:nvPr/>
        </p:nvSpPr>
        <p:spPr>
          <a:xfrm>
            <a:off x="7162800" y="2362200"/>
            <a:ext cx="1981200" cy="22098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t"/>
            <a:r>
              <a:rPr lang="ru-RU" sz="1100" b="1" dirty="0" smtClean="0">
                <a:latin typeface="Segoe UI" pitchFamily="34" charset="0"/>
                <a:cs typeface="Segoe UI" pitchFamily="34" charset="0"/>
              </a:rPr>
              <a:t>Применение: высококачественные лаки и краски, создает идеально гладкую поверхность. Наивысшая производительность.</a:t>
            </a:r>
            <a:br>
              <a:rPr lang="ru-RU" sz="1100" b="1" dirty="0" smtClean="0">
                <a:latin typeface="Segoe UI" pitchFamily="34" charset="0"/>
                <a:cs typeface="Segoe UI" pitchFamily="34" charset="0"/>
              </a:rPr>
            </a:br>
            <a:r>
              <a:rPr lang="ru-RU" sz="1100" b="1" dirty="0" smtClean="0">
                <a:latin typeface="Segoe UI" pitchFamily="34" charset="0"/>
                <a:cs typeface="Segoe UI" pitchFamily="34" charset="0"/>
              </a:rPr>
              <a:t>Состав: натуральная шерсть.</a:t>
            </a:r>
          </a:p>
          <a:p>
            <a:pPr fontAlgn="t"/>
            <a:endParaRPr lang="ru-RU" sz="1400" b="1" dirty="0" smtClean="0">
              <a:latin typeface="Segoe UI" pitchFamily="34" charset="0"/>
              <a:cs typeface="Segoe UI" pitchFamily="34" charset="0"/>
            </a:endParaRPr>
          </a:p>
          <a:p>
            <a:pPr fontAlgn="t"/>
            <a:endParaRPr lang="ru-RU" sz="2800" b="1" dirty="0" smtClean="0">
              <a:latin typeface="Segoe UI" pitchFamily="34" charset="0"/>
              <a:cs typeface="Segoe U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219200" y="4724400"/>
          <a:ext cx="4940300" cy="914400"/>
        </p:xfrm>
        <a:graphic>
          <a:graphicData uri="http://schemas.openxmlformats.org/drawingml/2006/table">
            <a:tbl>
              <a:tblPr/>
              <a:tblGrid>
                <a:gridCol w="1080363"/>
                <a:gridCol w="1006940"/>
                <a:gridCol w="950999"/>
                <a:gridCol w="853102"/>
                <a:gridCol w="1048896"/>
              </a:tblGrid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Ширина трубки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Диаметр трубки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Диаметр бугеля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Длина ворса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Плотность меха (гр/м.кв.)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</a:tbl>
          </a:graphicData>
        </a:graphic>
      </p:graphicFrame>
      <p:pic>
        <p:nvPicPr>
          <p:cNvPr id="8194" name="Picture 2" descr="http://www.akor.ru/assets/images/foto%20productov/roliki/profi_velur_shers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1905000"/>
            <a:ext cx="3173136" cy="2401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Текст 4"/>
          <p:cNvSpPr>
            <a:spLocks noGrp="1"/>
          </p:cNvSpPr>
          <p:nvPr>
            <p:ph type="body" sz="quarter" idx="4294967295"/>
          </p:nvPr>
        </p:nvSpPr>
        <p:spPr>
          <a:xfrm rot="16200000">
            <a:off x="8267700" y="571500"/>
            <a:ext cx="1447800" cy="304800"/>
          </a:xfrm>
          <a:prstGeom prst="rect">
            <a:avLst/>
          </a:prstGeom>
          <a:solidFill>
            <a:srgbClr val="A50021"/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800" b="1" dirty="0" smtClean="0">
                <a:latin typeface="Segoe UI" pitchFamily="34" charset="0"/>
                <a:cs typeface="Segoe UI" pitchFamily="34" charset="0"/>
              </a:rPr>
              <a:t> МАЛЯРНЫЕ РОЛИКИ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endParaRPr lang="ru-RU" sz="1000" b="1" dirty="0" smtClean="0">
              <a:latin typeface="Segoe UI" pitchFamily="34" charset="0"/>
              <a:cs typeface="Segoe UI" pitchFamily="34" charset="0"/>
            </a:endParaRPr>
          </a:p>
          <a:p>
            <a:pPr algn="ctr">
              <a:lnSpc>
                <a:spcPct val="150000"/>
              </a:lnSpc>
              <a:buNone/>
            </a:pPr>
            <a:endParaRPr lang="ru-RU" sz="1000" spc="3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build="p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5791200"/>
            <a:ext cx="1524000" cy="45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</p:pic>
      <p:sp>
        <p:nvSpPr>
          <p:cNvPr id="19" name="TextBox 18"/>
          <p:cNvSpPr txBox="1"/>
          <p:nvPr/>
        </p:nvSpPr>
        <p:spPr>
          <a:xfrm>
            <a:off x="5181600" y="1600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4762500" y="3162300"/>
            <a:ext cx="4343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1524000" y="1066800"/>
            <a:ext cx="3810000" cy="457200"/>
          </a:xfrm>
        </p:spPr>
        <p:txBody>
          <a:bodyPr>
            <a:noAutofit/>
          </a:bodyPr>
          <a:lstStyle/>
          <a:p>
            <a:pPr fontAlgn="t">
              <a:buNone/>
            </a:pPr>
            <a:r>
              <a:rPr lang="en-US" sz="1800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ru-RU" sz="1800" b="1" dirty="0" smtClean="0">
                <a:latin typeface="Segoe UI" pitchFamily="34" charset="0"/>
                <a:cs typeface="Segoe UI" pitchFamily="34" charset="0"/>
              </a:rPr>
              <a:t>Ролик “Профи”</a:t>
            </a:r>
            <a:r>
              <a:rPr lang="ru-RU" sz="1800" dirty="0" smtClean="0">
                <a:latin typeface="Segoe UI" pitchFamily="34" charset="0"/>
                <a:cs typeface="Segoe UI" pitchFamily="34" charset="0"/>
              </a:rPr>
              <a:t>Тигр (</a:t>
            </a:r>
            <a:r>
              <a:rPr lang="ru-RU" sz="1800" dirty="0" err="1" smtClean="0">
                <a:latin typeface="Segoe UI" pitchFamily="34" charset="0"/>
                <a:cs typeface="Segoe UI" pitchFamily="34" charset="0"/>
              </a:rPr>
              <a:t>полиакрил</a:t>
            </a:r>
            <a:r>
              <a:rPr lang="ru-RU" sz="1800" dirty="0" smtClean="0">
                <a:latin typeface="Segoe UI" pitchFamily="34" charset="0"/>
                <a:cs typeface="Segoe UI" pitchFamily="34" charset="0"/>
              </a:rPr>
              <a:t>)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b="1" dirty="0" smtClean="0">
              <a:latin typeface="Segoe UI" pitchFamily="34" charset="0"/>
              <a:cs typeface="Segoe UI" pitchFamily="34" charset="0"/>
            </a:endParaRPr>
          </a:p>
          <a:p>
            <a:endParaRPr lang="ru-RU" sz="18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2" name="Содержимое 5"/>
          <p:cNvSpPr txBox="1">
            <a:spLocks/>
          </p:cNvSpPr>
          <p:nvPr/>
        </p:nvSpPr>
        <p:spPr>
          <a:xfrm>
            <a:off x="7086600" y="1905000"/>
            <a:ext cx="1828800" cy="26670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t"/>
            <a:r>
              <a:rPr lang="ru-RU" sz="1200" b="1" dirty="0" smtClean="0">
                <a:latin typeface="Segoe UI" pitchFamily="34" charset="0"/>
                <a:cs typeface="Segoe UI" pitchFamily="34" charset="0"/>
              </a:rPr>
              <a:t>Применяются для гладких, немного шероховатых поверхностей. Рекомендуемые ЛКМ: краски на водной основе, клея, грунтовки, эмали. Высокая производительность. </a:t>
            </a:r>
            <a:br>
              <a:rPr lang="ru-RU" sz="1200" b="1" dirty="0" smtClean="0">
                <a:latin typeface="Segoe UI" pitchFamily="34" charset="0"/>
                <a:cs typeface="Segoe UI" pitchFamily="34" charset="0"/>
              </a:rPr>
            </a:br>
            <a:r>
              <a:rPr lang="ru-RU" sz="1200" b="1" dirty="0" smtClean="0">
                <a:latin typeface="Segoe UI" pitchFamily="34" charset="0"/>
                <a:cs typeface="Segoe UI" pitchFamily="34" charset="0"/>
              </a:rPr>
              <a:t>Состав: </a:t>
            </a:r>
            <a:r>
              <a:rPr lang="ru-RU" sz="1200" b="1" dirty="0" err="1" smtClean="0">
                <a:latin typeface="Segoe UI" pitchFamily="34" charset="0"/>
                <a:cs typeface="Segoe UI" pitchFamily="34" charset="0"/>
              </a:rPr>
              <a:t>полиакрил</a:t>
            </a:r>
            <a:r>
              <a:rPr lang="ru-RU" sz="1200" b="1" dirty="0" smtClean="0">
                <a:latin typeface="Segoe UI" pitchFamily="34" charset="0"/>
                <a:cs typeface="Segoe UI" pitchFamily="34" charset="0"/>
              </a:rPr>
              <a:t> на тканой основе.</a:t>
            </a:r>
          </a:p>
          <a:p>
            <a:pPr fontAlgn="t"/>
            <a:endParaRPr lang="ru-RU" sz="1400" b="1" dirty="0" smtClean="0">
              <a:latin typeface="Segoe UI" pitchFamily="34" charset="0"/>
              <a:cs typeface="Segoe UI" pitchFamily="34" charset="0"/>
            </a:endParaRPr>
          </a:p>
          <a:p>
            <a:pPr fontAlgn="t"/>
            <a:endParaRPr lang="ru-RU" sz="2800" b="1" dirty="0" smtClean="0">
              <a:latin typeface="Segoe UI" pitchFamily="34" charset="0"/>
              <a:cs typeface="Segoe U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914400" y="4800600"/>
          <a:ext cx="5181600" cy="914400"/>
        </p:xfrm>
        <a:graphic>
          <a:graphicData uri="http://schemas.openxmlformats.org/drawingml/2006/table">
            <a:tbl>
              <a:tblPr/>
              <a:tblGrid>
                <a:gridCol w="1133131"/>
                <a:gridCol w="1056122"/>
                <a:gridCol w="997449"/>
                <a:gridCol w="894770"/>
                <a:gridCol w="1100128"/>
              </a:tblGrid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Ширина трубки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Диаметр трубки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Диаметр бугеля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Длина ворса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Плотность меха (гр/м.кв.)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</a:tbl>
          </a:graphicData>
        </a:graphic>
      </p:graphicFrame>
      <p:pic>
        <p:nvPicPr>
          <p:cNvPr id="7170" name="Picture 2" descr="http://www.akor.ru/assets/images/foto%20productov/roliki/profi_tig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1905000"/>
            <a:ext cx="3020786" cy="2286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Текст 4"/>
          <p:cNvSpPr>
            <a:spLocks noGrp="1"/>
          </p:cNvSpPr>
          <p:nvPr>
            <p:ph type="body" sz="quarter" idx="4294967295"/>
          </p:nvPr>
        </p:nvSpPr>
        <p:spPr>
          <a:xfrm rot="16200000">
            <a:off x="8267700" y="571500"/>
            <a:ext cx="1447800" cy="304800"/>
          </a:xfrm>
          <a:prstGeom prst="rect">
            <a:avLst/>
          </a:prstGeom>
          <a:solidFill>
            <a:srgbClr val="A50021"/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800" b="1" dirty="0" smtClean="0">
                <a:latin typeface="Segoe UI" pitchFamily="34" charset="0"/>
                <a:cs typeface="Segoe UI" pitchFamily="34" charset="0"/>
              </a:rPr>
              <a:t> МАЛЯРНЫЕ РОЛИКИ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endParaRPr lang="ru-RU" sz="1000" b="1" dirty="0" smtClean="0">
              <a:latin typeface="Segoe UI" pitchFamily="34" charset="0"/>
              <a:cs typeface="Segoe UI" pitchFamily="34" charset="0"/>
            </a:endParaRPr>
          </a:p>
          <a:p>
            <a:pPr algn="ctr">
              <a:lnSpc>
                <a:spcPct val="150000"/>
              </a:lnSpc>
              <a:buNone/>
            </a:pPr>
            <a:endParaRPr lang="ru-RU" sz="1000" spc="3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build="p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5791200"/>
            <a:ext cx="1524000" cy="45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</p:pic>
      <p:sp>
        <p:nvSpPr>
          <p:cNvPr id="19" name="TextBox 18"/>
          <p:cNvSpPr txBox="1"/>
          <p:nvPr/>
        </p:nvSpPr>
        <p:spPr>
          <a:xfrm>
            <a:off x="5181600" y="1600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4762500" y="3162300"/>
            <a:ext cx="4343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1066800" y="1066800"/>
            <a:ext cx="4876800" cy="457200"/>
          </a:xfrm>
        </p:spPr>
        <p:txBody>
          <a:bodyPr>
            <a:noAutofit/>
          </a:bodyPr>
          <a:lstStyle/>
          <a:p>
            <a:pPr fontAlgn="t">
              <a:buNone/>
            </a:pPr>
            <a:r>
              <a:rPr lang="en-US" sz="1800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ru-RU" sz="1800" b="1" dirty="0" smtClean="0">
                <a:latin typeface="Segoe UI" pitchFamily="34" charset="0"/>
                <a:cs typeface="Segoe UI" pitchFamily="34" charset="0"/>
              </a:rPr>
              <a:t>Ролик “Профи”</a:t>
            </a:r>
            <a:r>
              <a:rPr lang="en-US" sz="1800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ru-RU" sz="1800" dirty="0" smtClean="0">
                <a:latin typeface="Segoe UI" pitchFamily="34" charset="0"/>
                <a:cs typeface="Segoe UI" pitchFamily="34" charset="0"/>
              </a:rPr>
              <a:t>Сине-зеленый (полиамид)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b="1" dirty="0" smtClean="0">
              <a:latin typeface="Segoe UI" pitchFamily="34" charset="0"/>
              <a:cs typeface="Segoe UI" pitchFamily="34" charset="0"/>
            </a:endParaRPr>
          </a:p>
          <a:p>
            <a:endParaRPr lang="ru-RU" sz="18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2" name="Содержимое 5"/>
          <p:cNvSpPr txBox="1">
            <a:spLocks/>
          </p:cNvSpPr>
          <p:nvPr/>
        </p:nvSpPr>
        <p:spPr>
          <a:xfrm>
            <a:off x="7086600" y="1905000"/>
            <a:ext cx="1752600" cy="2667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fontAlgn="t"/>
            <a:r>
              <a:rPr lang="ru-RU" sz="1400" b="1" dirty="0" smtClean="0">
                <a:latin typeface="Segoe UI" pitchFamily="34" charset="0"/>
                <a:cs typeface="Segoe UI" pitchFamily="34" charset="0"/>
              </a:rPr>
              <a:t>Применяются для любых поверхностей. Возможна работа со всеми типами ЛКМ, подходит для любой агрессивной среды. Наивысшая производительность и долговечность при эксплуатации. </a:t>
            </a:r>
            <a:br>
              <a:rPr lang="ru-RU" sz="1400" b="1" dirty="0" smtClean="0">
                <a:latin typeface="Segoe UI" pitchFamily="34" charset="0"/>
                <a:cs typeface="Segoe UI" pitchFamily="34" charset="0"/>
              </a:rPr>
            </a:br>
            <a:r>
              <a:rPr lang="ru-RU" sz="1400" b="1" dirty="0" smtClean="0">
                <a:latin typeface="Segoe UI" pitchFamily="34" charset="0"/>
                <a:cs typeface="Segoe UI" pitchFamily="34" charset="0"/>
              </a:rPr>
              <a:t>Состав: полиамид на тканой основе.</a:t>
            </a:r>
          </a:p>
          <a:p>
            <a:pPr fontAlgn="t"/>
            <a:endParaRPr lang="ru-RU" sz="1400" b="1" dirty="0" smtClean="0">
              <a:latin typeface="Segoe UI" pitchFamily="34" charset="0"/>
              <a:cs typeface="Segoe UI" pitchFamily="34" charset="0"/>
            </a:endParaRPr>
          </a:p>
          <a:p>
            <a:pPr fontAlgn="t"/>
            <a:endParaRPr lang="ru-RU" sz="2800" b="1" dirty="0" smtClean="0">
              <a:latin typeface="Segoe UI" pitchFamily="34" charset="0"/>
              <a:cs typeface="Segoe U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371600" y="5029200"/>
          <a:ext cx="4483101" cy="762000"/>
        </p:xfrm>
        <a:graphic>
          <a:graphicData uri="http://schemas.openxmlformats.org/drawingml/2006/table">
            <a:tbl>
              <a:tblPr/>
              <a:tblGrid>
                <a:gridCol w="980381"/>
                <a:gridCol w="913753"/>
                <a:gridCol w="862989"/>
                <a:gridCol w="774152"/>
                <a:gridCol w="951826"/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Ширина трубки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Диаметр трубки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Диаметр бугеля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Длина ворса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Плотность меха (гр/м.кв.)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</a:tbl>
          </a:graphicData>
        </a:graphic>
      </p:graphicFrame>
      <p:pic>
        <p:nvPicPr>
          <p:cNvPr id="6146" name="Picture 2" descr="http://www.akor.ru/assets/images/foto%20productov/roliki/profi_sinze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1945386"/>
            <a:ext cx="3124200" cy="2296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Текст 4"/>
          <p:cNvSpPr>
            <a:spLocks noGrp="1"/>
          </p:cNvSpPr>
          <p:nvPr>
            <p:ph type="body" sz="quarter" idx="4294967295"/>
          </p:nvPr>
        </p:nvSpPr>
        <p:spPr>
          <a:xfrm rot="16200000">
            <a:off x="8267700" y="571500"/>
            <a:ext cx="1447800" cy="304800"/>
          </a:xfrm>
          <a:prstGeom prst="rect">
            <a:avLst/>
          </a:prstGeom>
          <a:solidFill>
            <a:srgbClr val="A50021"/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800" b="1" dirty="0" smtClean="0">
                <a:latin typeface="Segoe UI" pitchFamily="34" charset="0"/>
                <a:cs typeface="Segoe UI" pitchFamily="34" charset="0"/>
              </a:rPr>
              <a:t> МАЛЯРНЫЕ РОЛИКИ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endParaRPr lang="ru-RU" sz="1000" b="1" dirty="0" smtClean="0">
              <a:latin typeface="Segoe UI" pitchFamily="34" charset="0"/>
              <a:cs typeface="Segoe UI" pitchFamily="34" charset="0"/>
            </a:endParaRPr>
          </a:p>
          <a:p>
            <a:pPr algn="ctr">
              <a:lnSpc>
                <a:spcPct val="150000"/>
              </a:lnSpc>
              <a:buNone/>
            </a:pPr>
            <a:endParaRPr lang="ru-RU" sz="1000" spc="3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build="p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5791200"/>
            <a:ext cx="1524000" cy="45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</p:pic>
      <p:sp>
        <p:nvSpPr>
          <p:cNvPr id="19" name="TextBox 18"/>
          <p:cNvSpPr txBox="1"/>
          <p:nvPr/>
        </p:nvSpPr>
        <p:spPr>
          <a:xfrm>
            <a:off x="5181600" y="1600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4762500" y="3162300"/>
            <a:ext cx="4343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1219200" y="914400"/>
            <a:ext cx="4800600" cy="457200"/>
          </a:xfrm>
        </p:spPr>
        <p:txBody>
          <a:bodyPr>
            <a:noAutofit/>
          </a:bodyPr>
          <a:lstStyle/>
          <a:p>
            <a:pPr fontAlgn="t">
              <a:buNone/>
            </a:pPr>
            <a:r>
              <a:rPr lang="ru-RU" sz="1800" b="1" dirty="0" smtClean="0">
                <a:latin typeface="Segoe UI" pitchFamily="34" charset="0"/>
                <a:cs typeface="Segoe UI" pitchFamily="34" charset="0"/>
              </a:rPr>
              <a:t>Ролик “Профи”</a:t>
            </a:r>
            <a:r>
              <a:rPr lang="en-US" sz="1800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ru-RU" sz="1800" dirty="0" smtClean="0">
                <a:latin typeface="Segoe UI" pitchFamily="34" charset="0"/>
                <a:cs typeface="Segoe UI" pitchFamily="34" charset="0"/>
              </a:rPr>
              <a:t>Красно-серый (полиамид)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b="1" dirty="0" smtClean="0">
              <a:latin typeface="Segoe UI" pitchFamily="34" charset="0"/>
              <a:cs typeface="Segoe UI" pitchFamily="34" charset="0"/>
            </a:endParaRPr>
          </a:p>
          <a:p>
            <a:endParaRPr lang="ru-RU" sz="18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2" name="Содержимое 5"/>
          <p:cNvSpPr txBox="1">
            <a:spLocks/>
          </p:cNvSpPr>
          <p:nvPr/>
        </p:nvSpPr>
        <p:spPr>
          <a:xfrm>
            <a:off x="7086600" y="1905000"/>
            <a:ext cx="1752600" cy="26670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r>
              <a:rPr lang="ru-RU" sz="1600" b="1" dirty="0" smtClean="0">
                <a:latin typeface="Segoe UI" pitchFamily="34" charset="0"/>
                <a:cs typeface="Segoe UI" pitchFamily="34" charset="0"/>
              </a:rPr>
              <a:t>Применяются для любых поверхностей, идеален для фасадных работ. Возможна работа со всеми типами ЛКМ, подходит для любой агрессивной среды. Наивысшая производительность и долговечность при эксплуатации. </a:t>
            </a:r>
            <a:br>
              <a:rPr lang="ru-RU" sz="1600" b="1" dirty="0" smtClean="0">
                <a:latin typeface="Segoe UI" pitchFamily="34" charset="0"/>
                <a:cs typeface="Segoe UI" pitchFamily="34" charset="0"/>
              </a:rPr>
            </a:br>
            <a:r>
              <a:rPr lang="ru-RU" sz="1600" b="1" dirty="0" smtClean="0">
                <a:latin typeface="Segoe UI" pitchFamily="34" charset="0"/>
                <a:cs typeface="Segoe UI" pitchFamily="34" charset="0"/>
              </a:rPr>
              <a:t>Состав: полиамид на тканой основе.</a:t>
            </a:r>
          </a:p>
          <a:p>
            <a:r>
              <a:rPr lang="ru-RU" sz="1400" dirty="0" smtClean="0"/>
              <a:t> </a:t>
            </a:r>
          </a:p>
          <a:p>
            <a:pPr fontAlgn="t"/>
            <a:endParaRPr lang="ru-RU" sz="1400" b="1" dirty="0" smtClean="0">
              <a:latin typeface="Segoe UI" pitchFamily="34" charset="0"/>
              <a:cs typeface="Segoe UI" pitchFamily="34" charset="0"/>
            </a:endParaRPr>
          </a:p>
          <a:p>
            <a:pPr fontAlgn="t"/>
            <a:endParaRPr lang="ru-RU" sz="2800" b="1" dirty="0" smtClean="0">
              <a:latin typeface="Segoe UI" pitchFamily="34" charset="0"/>
              <a:cs typeface="Segoe U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371600" y="5105400"/>
          <a:ext cx="4483101" cy="762000"/>
        </p:xfrm>
        <a:graphic>
          <a:graphicData uri="http://schemas.openxmlformats.org/drawingml/2006/table">
            <a:tbl>
              <a:tblPr/>
              <a:tblGrid>
                <a:gridCol w="980381"/>
                <a:gridCol w="913753"/>
                <a:gridCol w="862989"/>
                <a:gridCol w="774152"/>
                <a:gridCol w="951826"/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Ширина трубки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Диаметр трубки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Диаметр бугеля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Длина ворса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Плотность меха (гр/м.кв.)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</a:tbl>
          </a:graphicData>
        </a:graphic>
      </p:graphicFrame>
      <p:pic>
        <p:nvPicPr>
          <p:cNvPr id="5122" name="Picture 2" descr="http://www.akor.ru/assets/images/foto%20productov/roliki/profi_krs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1828800"/>
            <a:ext cx="2819400" cy="2847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Текст 4"/>
          <p:cNvSpPr>
            <a:spLocks noGrp="1"/>
          </p:cNvSpPr>
          <p:nvPr>
            <p:ph type="body" sz="quarter" idx="4294967295"/>
          </p:nvPr>
        </p:nvSpPr>
        <p:spPr>
          <a:xfrm rot="16200000">
            <a:off x="8267700" y="571500"/>
            <a:ext cx="1447800" cy="304800"/>
          </a:xfrm>
          <a:prstGeom prst="rect">
            <a:avLst/>
          </a:prstGeom>
          <a:solidFill>
            <a:srgbClr val="A50021"/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800" b="1" dirty="0" smtClean="0">
                <a:latin typeface="Segoe UI" pitchFamily="34" charset="0"/>
                <a:cs typeface="Segoe UI" pitchFamily="34" charset="0"/>
              </a:rPr>
              <a:t> МАЛЯРНЫЕ РОЛИКИ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endParaRPr lang="ru-RU" sz="1000" b="1" dirty="0" smtClean="0">
              <a:latin typeface="Segoe UI" pitchFamily="34" charset="0"/>
              <a:cs typeface="Segoe UI" pitchFamily="34" charset="0"/>
            </a:endParaRPr>
          </a:p>
          <a:p>
            <a:pPr algn="ctr">
              <a:lnSpc>
                <a:spcPct val="150000"/>
              </a:lnSpc>
              <a:buNone/>
            </a:pPr>
            <a:endParaRPr lang="ru-RU" sz="1000" spc="3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build="p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5791200"/>
            <a:ext cx="1524000" cy="45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</p:pic>
      <p:sp>
        <p:nvSpPr>
          <p:cNvPr id="19" name="TextBox 18"/>
          <p:cNvSpPr txBox="1"/>
          <p:nvPr/>
        </p:nvSpPr>
        <p:spPr>
          <a:xfrm>
            <a:off x="5181600" y="1600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4762500" y="3162300"/>
            <a:ext cx="4343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1066800" y="1219200"/>
            <a:ext cx="4800600" cy="457200"/>
          </a:xfrm>
        </p:spPr>
        <p:txBody>
          <a:bodyPr>
            <a:noAutofit/>
          </a:bodyPr>
          <a:lstStyle/>
          <a:p>
            <a:pPr fontAlgn="t">
              <a:buNone/>
            </a:pPr>
            <a:r>
              <a:rPr lang="ru-RU" sz="1800" b="1" dirty="0" smtClean="0">
                <a:latin typeface="Segoe UI" pitchFamily="34" charset="0"/>
                <a:cs typeface="Segoe UI" pitchFamily="34" charset="0"/>
              </a:rPr>
              <a:t>Ролик “Профи”</a:t>
            </a:r>
            <a:r>
              <a:rPr lang="en-US" sz="1800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ru-RU" sz="1800" dirty="0" smtClean="0">
                <a:latin typeface="Segoe UI" pitchFamily="34" charset="0"/>
                <a:cs typeface="Segoe UI" pitchFamily="34" charset="0"/>
              </a:rPr>
              <a:t>Желтая нить(</a:t>
            </a:r>
            <a:r>
              <a:rPr lang="ru-RU" sz="1800" dirty="0" err="1" smtClean="0">
                <a:latin typeface="Segoe UI" pitchFamily="34" charset="0"/>
                <a:cs typeface="Segoe UI" pitchFamily="34" charset="0"/>
              </a:rPr>
              <a:t>микрофибра</a:t>
            </a:r>
            <a:r>
              <a:rPr lang="ru-RU" sz="1800" dirty="0" smtClean="0"/>
              <a:t>)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br>
              <a:rPr lang="ru-RU" sz="1800" dirty="0" smtClean="0"/>
            </a:br>
            <a:endParaRPr lang="ru-RU" sz="1800" b="1" dirty="0" smtClean="0">
              <a:latin typeface="Segoe UI" pitchFamily="34" charset="0"/>
              <a:cs typeface="Segoe UI" pitchFamily="34" charset="0"/>
            </a:endParaRPr>
          </a:p>
          <a:p>
            <a:endParaRPr lang="ru-RU" sz="18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2" name="Содержимое 5"/>
          <p:cNvSpPr txBox="1">
            <a:spLocks/>
          </p:cNvSpPr>
          <p:nvPr/>
        </p:nvSpPr>
        <p:spPr>
          <a:xfrm>
            <a:off x="7086600" y="2209800"/>
            <a:ext cx="1828800" cy="2667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1200" b="1" dirty="0" smtClean="0">
                <a:latin typeface="Segoe UI" pitchFamily="34" charset="0"/>
                <a:cs typeface="Segoe UI" pitchFamily="34" charset="0"/>
              </a:rPr>
              <a:t>Рекомендуемые ЛКМ: Антисептики, водоэмульсионные краски, эпоксидные, алкидные. Средняя производительность. </a:t>
            </a:r>
            <a:br>
              <a:rPr lang="ru-RU" sz="1200" b="1" dirty="0" smtClean="0">
                <a:latin typeface="Segoe UI" pitchFamily="34" charset="0"/>
                <a:cs typeface="Segoe UI" pitchFamily="34" charset="0"/>
              </a:rPr>
            </a:br>
            <a:r>
              <a:rPr lang="ru-RU" sz="1200" b="1" dirty="0" smtClean="0">
                <a:latin typeface="Segoe UI" pitchFamily="34" charset="0"/>
                <a:cs typeface="Segoe UI" pitchFamily="34" charset="0"/>
              </a:rPr>
              <a:t>Состав: </a:t>
            </a:r>
            <a:r>
              <a:rPr lang="ru-RU" sz="1200" b="1" dirty="0" err="1" smtClean="0">
                <a:latin typeface="Segoe UI" pitchFamily="34" charset="0"/>
                <a:cs typeface="Segoe UI" pitchFamily="34" charset="0"/>
              </a:rPr>
              <a:t>микроволокно</a:t>
            </a:r>
            <a:r>
              <a:rPr lang="ru-RU" sz="1200" b="1" dirty="0" smtClean="0">
                <a:latin typeface="Segoe UI" pitchFamily="34" charset="0"/>
                <a:cs typeface="Segoe UI" pitchFamily="34" charset="0"/>
              </a:rPr>
              <a:t>.</a:t>
            </a:r>
          </a:p>
          <a:p>
            <a:endParaRPr lang="ru-RU" sz="1600" b="1" dirty="0" smtClean="0">
              <a:latin typeface="Segoe UI" pitchFamily="34" charset="0"/>
              <a:cs typeface="Segoe UI" pitchFamily="34" charset="0"/>
            </a:endParaRPr>
          </a:p>
          <a:p>
            <a:r>
              <a:rPr lang="ru-RU" sz="1400" dirty="0" smtClean="0"/>
              <a:t> </a:t>
            </a:r>
          </a:p>
          <a:p>
            <a:pPr fontAlgn="t"/>
            <a:endParaRPr lang="ru-RU" sz="1400" b="1" dirty="0" smtClean="0">
              <a:latin typeface="Segoe UI" pitchFamily="34" charset="0"/>
              <a:cs typeface="Segoe UI" pitchFamily="34" charset="0"/>
            </a:endParaRPr>
          </a:p>
          <a:p>
            <a:pPr fontAlgn="t"/>
            <a:endParaRPr lang="ru-RU" sz="2800" b="1" dirty="0" smtClean="0">
              <a:latin typeface="Segoe UI" pitchFamily="34" charset="0"/>
              <a:cs typeface="Segoe U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219200" y="4800600"/>
          <a:ext cx="4483101" cy="762000"/>
        </p:xfrm>
        <a:graphic>
          <a:graphicData uri="http://schemas.openxmlformats.org/drawingml/2006/table">
            <a:tbl>
              <a:tblPr/>
              <a:tblGrid>
                <a:gridCol w="980381"/>
                <a:gridCol w="913753"/>
                <a:gridCol w="862989"/>
                <a:gridCol w="774152"/>
                <a:gridCol w="951826"/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Ширина трубки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Диаметр трубки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Диаметр бугеля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Длина ворса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Плотность меха (гр/м.кв.)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 descr="http://www.akor.ru/assets/images/foto%20productov/roliki/profi_ni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2133600"/>
            <a:ext cx="2922738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Текст 4"/>
          <p:cNvSpPr>
            <a:spLocks noGrp="1"/>
          </p:cNvSpPr>
          <p:nvPr>
            <p:ph type="body" sz="quarter" idx="4294967295"/>
          </p:nvPr>
        </p:nvSpPr>
        <p:spPr>
          <a:xfrm rot="16200000">
            <a:off x="8267700" y="571500"/>
            <a:ext cx="1447800" cy="304800"/>
          </a:xfrm>
          <a:prstGeom prst="rect">
            <a:avLst/>
          </a:prstGeom>
          <a:solidFill>
            <a:srgbClr val="A50021"/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800" b="1" dirty="0" smtClean="0">
                <a:latin typeface="Segoe UI" pitchFamily="34" charset="0"/>
                <a:cs typeface="Segoe UI" pitchFamily="34" charset="0"/>
              </a:rPr>
              <a:t> МАЛЯРНЫЕ РОЛИКИ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endParaRPr lang="ru-RU" sz="1000" b="1" dirty="0" smtClean="0">
              <a:latin typeface="Segoe UI" pitchFamily="34" charset="0"/>
              <a:cs typeface="Segoe UI" pitchFamily="34" charset="0"/>
            </a:endParaRPr>
          </a:p>
          <a:p>
            <a:pPr algn="ctr">
              <a:lnSpc>
                <a:spcPct val="150000"/>
              </a:lnSpc>
              <a:buNone/>
            </a:pPr>
            <a:endParaRPr lang="ru-RU" sz="1000" spc="3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5791200"/>
            <a:ext cx="1524000" cy="45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</p:pic>
      <p:sp>
        <p:nvSpPr>
          <p:cNvPr id="6" name="Прямоугольник 5"/>
          <p:cNvSpPr/>
          <p:nvPr/>
        </p:nvSpPr>
        <p:spPr>
          <a:xfrm>
            <a:off x="6705600" y="1600200"/>
            <a:ext cx="19812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Segoe UI" pitchFamily="34" charset="0"/>
                <a:cs typeface="Segoe UI" pitchFamily="34" charset="0"/>
              </a:rPr>
              <a:t>Флейцевые кисти «Эксперт» толщиной от 6 до 12 мм. используются для нанесения краски на поверхности различных размеров, всевозможных отделочных и других работ.  Неширокие кисти (до 50 мм.) применяются для небольших поверхностей (окна, подоконники, мебель и т.п.). Большие поверхности (стены, полы, деревянные ограждения и т.п.) обрабатываются широкими кистями (от 70 мм).</a:t>
            </a:r>
            <a:r>
              <a:rPr lang="ru-RU" sz="1000" b="1" dirty="0" smtClean="0">
                <a:latin typeface="Segoe UI" pitchFamily="34" charset="0"/>
                <a:cs typeface="Segoe UI" pitchFamily="34" charset="0"/>
              </a:rPr>
              <a:t/>
            </a:r>
            <a:br>
              <a:rPr lang="ru-RU" sz="1000" b="1" dirty="0" smtClean="0">
                <a:latin typeface="Segoe UI" pitchFamily="34" charset="0"/>
                <a:cs typeface="Segoe UI" pitchFamily="34" charset="0"/>
              </a:rPr>
            </a:br>
            <a:r>
              <a:rPr lang="ru-RU" sz="900" dirty="0" smtClean="0"/>
              <a:t/>
            </a:r>
            <a:br>
              <a:rPr lang="ru-RU" sz="900" dirty="0" smtClean="0"/>
            </a:br>
            <a:r>
              <a:rPr lang="ru-RU" sz="900" dirty="0" smtClean="0"/>
              <a:t> </a:t>
            </a:r>
            <a:r>
              <a:rPr lang="ru-RU" sz="900" b="1" dirty="0" smtClean="0">
                <a:latin typeface="Segoe UI" pitchFamily="34" charset="0"/>
                <a:cs typeface="Segoe UI" pitchFamily="34" charset="0"/>
              </a:rPr>
              <a:t/>
            </a:r>
            <a:br>
              <a:rPr lang="ru-RU" sz="900" b="1" dirty="0" smtClean="0">
                <a:latin typeface="Segoe UI" pitchFamily="34" charset="0"/>
                <a:cs typeface="Segoe UI" pitchFamily="34" charset="0"/>
              </a:rPr>
            </a:br>
            <a:r>
              <a:rPr lang="ru-RU" sz="900" b="1" dirty="0" smtClean="0">
                <a:latin typeface="Segoe UI" pitchFamily="34" charset="0"/>
                <a:cs typeface="Segoe UI" pitchFamily="34" charset="0"/>
              </a:rPr>
              <a:t>.</a:t>
            </a:r>
            <a:endParaRPr lang="ru-RU" sz="900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33400" y="762000"/>
            <a:ext cx="556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Segoe UI" pitchFamily="34" charset="0"/>
                <a:cs typeface="Segoe UI" pitchFamily="34" charset="0"/>
              </a:rPr>
              <a:t>Флейцевые кисти “Эксперт”, толщина 8 мм., светлая натуральная щетина, синяя  пластиковая ручка.</a:t>
            </a:r>
            <a:endParaRPr lang="ru-RU" sz="1400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81600" y="1600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4572000" y="3276600"/>
            <a:ext cx="411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914400" y="5029200"/>
          <a:ext cx="5181600" cy="1285775"/>
        </p:xfrm>
        <a:graphic>
          <a:graphicData uri="http://schemas.openxmlformats.org/drawingml/2006/table">
            <a:tbl>
              <a:tblPr/>
              <a:tblGrid>
                <a:gridCol w="1295400"/>
                <a:gridCol w="1295400"/>
                <a:gridCol w="1295400"/>
                <a:gridCol w="1295400"/>
              </a:tblGrid>
              <a:tr h="3859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Ширина (мм)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Толщина (мм)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Длина щетины (мм)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05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КФ 25х8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07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КФ 35х8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05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КФ 50х8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07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КФ 75х8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72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 КФ 100х8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5" name="Picture 12" descr="http://www.akor.ru/assets/images/foto%20productov/expert1/expert8m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1905000"/>
            <a:ext cx="2755900" cy="236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Текст 4"/>
          <p:cNvSpPr>
            <a:spLocks noGrp="1"/>
          </p:cNvSpPr>
          <p:nvPr>
            <p:ph type="body" sz="quarter" idx="4294967295"/>
          </p:nvPr>
        </p:nvSpPr>
        <p:spPr>
          <a:xfrm rot="16200000">
            <a:off x="8001001" y="838200"/>
            <a:ext cx="1981199" cy="3047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000" b="1" dirty="0" smtClean="0">
                <a:latin typeface="Segoe UI" pitchFamily="34" charset="0"/>
                <a:cs typeface="Segoe UI" pitchFamily="34" charset="0"/>
              </a:rPr>
              <a:t>Высококачественные кисти</a:t>
            </a:r>
          </a:p>
          <a:p>
            <a:pPr algn="ctr">
              <a:lnSpc>
                <a:spcPct val="150000"/>
              </a:lnSpc>
              <a:buNone/>
            </a:pPr>
            <a:endParaRPr lang="ru-RU" sz="1000" spc="3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 build="p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5791200"/>
            <a:ext cx="1524000" cy="45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</p:pic>
      <p:sp>
        <p:nvSpPr>
          <p:cNvPr id="19" name="TextBox 18"/>
          <p:cNvSpPr txBox="1"/>
          <p:nvPr/>
        </p:nvSpPr>
        <p:spPr>
          <a:xfrm>
            <a:off x="5181600" y="1600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4762500" y="3162300"/>
            <a:ext cx="4343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1219200" y="1066800"/>
            <a:ext cx="4648200" cy="457200"/>
          </a:xfrm>
        </p:spPr>
        <p:txBody>
          <a:bodyPr>
            <a:noAutofit/>
          </a:bodyPr>
          <a:lstStyle/>
          <a:p>
            <a:pPr fontAlgn="t">
              <a:buNone/>
            </a:pPr>
            <a:r>
              <a:rPr lang="ru-RU" sz="1800" b="1" dirty="0" smtClean="0">
                <a:latin typeface="Segoe UI" pitchFamily="34" charset="0"/>
                <a:cs typeface="Segoe UI" pitchFamily="34" charset="0"/>
              </a:rPr>
              <a:t>Ролик “Профи”</a:t>
            </a:r>
            <a:r>
              <a:rPr lang="en-US" sz="1800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ru-RU" sz="1800" dirty="0" smtClean="0">
                <a:latin typeface="Segoe UI" pitchFamily="34" charset="0"/>
                <a:cs typeface="Segoe UI" pitchFamily="34" charset="0"/>
              </a:rPr>
              <a:t>Желтая нить (</a:t>
            </a:r>
            <a:r>
              <a:rPr lang="ru-RU" sz="1800" dirty="0" err="1" smtClean="0">
                <a:latin typeface="Segoe UI" pitchFamily="34" charset="0"/>
                <a:cs typeface="Segoe UI" pitchFamily="34" charset="0"/>
              </a:rPr>
              <a:t>полиакрил</a:t>
            </a:r>
            <a:r>
              <a:rPr lang="ru-RU" sz="1800" dirty="0" smtClean="0">
                <a:latin typeface="Segoe UI" pitchFamily="34" charset="0"/>
                <a:cs typeface="Segoe UI" pitchFamily="34" charset="0"/>
              </a:rPr>
              <a:t>)</a:t>
            </a:r>
            <a:br>
              <a:rPr lang="ru-RU" sz="1800" dirty="0" smtClean="0">
                <a:latin typeface="Segoe UI" pitchFamily="34" charset="0"/>
                <a:cs typeface="Segoe UI" pitchFamily="34" charset="0"/>
              </a:rPr>
            </a:br>
            <a:r>
              <a:rPr lang="ru-RU" sz="1800" dirty="0" smtClean="0"/>
              <a:t> </a:t>
            </a:r>
            <a:br>
              <a:rPr lang="ru-RU" sz="1800" dirty="0" smtClean="0"/>
            </a:br>
            <a:endParaRPr lang="ru-RU" sz="1800" b="1" dirty="0" smtClean="0">
              <a:latin typeface="Segoe UI" pitchFamily="34" charset="0"/>
              <a:cs typeface="Segoe UI" pitchFamily="34" charset="0"/>
            </a:endParaRPr>
          </a:p>
          <a:p>
            <a:endParaRPr lang="ru-RU" sz="18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2" name="Содержимое 5"/>
          <p:cNvSpPr txBox="1">
            <a:spLocks/>
          </p:cNvSpPr>
          <p:nvPr/>
        </p:nvSpPr>
        <p:spPr>
          <a:xfrm>
            <a:off x="7086600" y="2057400"/>
            <a:ext cx="1752600" cy="2667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ru-RU" sz="1400" b="1" dirty="0" smtClean="0">
                <a:latin typeface="Segoe UI" pitchFamily="34" charset="0"/>
                <a:cs typeface="Segoe UI" pitchFamily="34" charset="0"/>
              </a:rPr>
              <a:t>Применяются для любых поверхностей. Рекомендуемые ЛКМ: акриловые эмали, водоэмульсионные краски, грунтовки, антисептики. Средняя производительность. </a:t>
            </a:r>
            <a:br>
              <a:rPr lang="ru-RU" sz="1400" b="1" dirty="0" smtClean="0">
                <a:latin typeface="Segoe UI" pitchFamily="34" charset="0"/>
                <a:cs typeface="Segoe UI" pitchFamily="34" charset="0"/>
              </a:rPr>
            </a:br>
            <a:r>
              <a:rPr lang="ru-RU" sz="1400" b="1" dirty="0" smtClean="0">
                <a:latin typeface="Segoe UI" pitchFamily="34" charset="0"/>
                <a:cs typeface="Segoe UI" pitchFamily="34" charset="0"/>
              </a:rPr>
              <a:t>Состав: </a:t>
            </a:r>
            <a:r>
              <a:rPr lang="ru-RU" sz="1400" b="1" dirty="0" err="1" smtClean="0">
                <a:latin typeface="Segoe UI" pitchFamily="34" charset="0"/>
                <a:cs typeface="Segoe UI" pitchFamily="34" charset="0"/>
              </a:rPr>
              <a:t>полиакрил</a:t>
            </a:r>
            <a:r>
              <a:rPr lang="ru-RU" sz="1400" b="1" dirty="0" smtClean="0">
                <a:latin typeface="Segoe UI" pitchFamily="34" charset="0"/>
                <a:cs typeface="Segoe UI" pitchFamily="34" charset="0"/>
              </a:rPr>
              <a:t> на тканой основе.</a:t>
            </a:r>
          </a:p>
          <a:p>
            <a:pPr fontAlgn="t"/>
            <a:endParaRPr lang="ru-RU" sz="1400" b="1" dirty="0" smtClean="0">
              <a:latin typeface="Segoe UI" pitchFamily="34" charset="0"/>
              <a:cs typeface="Segoe UI" pitchFamily="34" charset="0"/>
            </a:endParaRPr>
          </a:p>
          <a:p>
            <a:pPr fontAlgn="t"/>
            <a:endParaRPr lang="ru-RU" sz="2800" b="1" dirty="0" smtClean="0">
              <a:latin typeface="Segoe UI" pitchFamily="34" charset="0"/>
              <a:cs typeface="Segoe U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219200" y="5029200"/>
          <a:ext cx="4483101" cy="762000"/>
        </p:xfrm>
        <a:graphic>
          <a:graphicData uri="http://schemas.openxmlformats.org/drawingml/2006/table">
            <a:tbl>
              <a:tblPr/>
              <a:tblGrid>
                <a:gridCol w="980381"/>
                <a:gridCol w="913753"/>
                <a:gridCol w="862989"/>
                <a:gridCol w="774152"/>
                <a:gridCol w="951826"/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Ширина трубки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Диаметр трубки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Диаметр бугеля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Длина ворса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Плотность меха (гр/м.кв.)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 descr="http://www.akor.ru/assets/images/foto%20productov/roliki/profi_nit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2057400"/>
            <a:ext cx="3124200" cy="2410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Текст 4"/>
          <p:cNvSpPr>
            <a:spLocks noGrp="1"/>
          </p:cNvSpPr>
          <p:nvPr>
            <p:ph type="body" sz="quarter" idx="4294967295"/>
          </p:nvPr>
        </p:nvSpPr>
        <p:spPr>
          <a:xfrm rot="16200000">
            <a:off x="8267700" y="571500"/>
            <a:ext cx="1447800" cy="304800"/>
          </a:xfrm>
          <a:prstGeom prst="rect">
            <a:avLst/>
          </a:prstGeom>
          <a:solidFill>
            <a:srgbClr val="A50021"/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800" b="1" dirty="0" smtClean="0">
                <a:latin typeface="Segoe UI" pitchFamily="34" charset="0"/>
                <a:cs typeface="Segoe UI" pitchFamily="34" charset="0"/>
              </a:rPr>
              <a:t> МАЛЯРНЫЕ РОЛИКИ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endParaRPr lang="ru-RU" sz="1000" b="1" dirty="0" smtClean="0">
              <a:latin typeface="Segoe UI" pitchFamily="34" charset="0"/>
              <a:cs typeface="Segoe UI" pitchFamily="34" charset="0"/>
            </a:endParaRPr>
          </a:p>
          <a:p>
            <a:pPr algn="ctr">
              <a:lnSpc>
                <a:spcPct val="150000"/>
              </a:lnSpc>
              <a:buNone/>
            </a:pPr>
            <a:endParaRPr lang="ru-RU" sz="1000" spc="3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build="p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5791200"/>
            <a:ext cx="1524000" cy="45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</p:pic>
      <p:sp>
        <p:nvSpPr>
          <p:cNvPr id="19" name="TextBox 18"/>
          <p:cNvSpPr txBox="1"/>
          <p:nvPr/>
        </p:nvSpPr>
        <p:spPr>
          <a:xfrm>
            <a:off x="5181600" y="1600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4762500" y="3162300"/>
            <a:ext cx="4343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1143000" y="1066800"/>
            <a:ext cx="4800600" cy="457200"/>
          </a:xfrm>
        </p:spPr>
        <p:txBody>
          <a:bodyPr>
            <a:noAutofit/>
          </a:bodyPr>
          <a:lstStyle/>
          <a:p>
            <a:pPr fontAlgn="t">
              <a:buNone/>
            </a:pPr>
            <a:r>
              <a:rPr lang="ru-RU" sz="1800" b="1" dirty="0" smtClean="0">
                <a:latin typeface="Segoe UI" pitchFamily="34" charset="0"/>
                <a:cs typeface="Segoe UI" pitchFamily="34" charset="0"/>
              </a:rPr>
              <a:t>Ролик “Профи”</a:t>
            </a:r>
            <a:r>
              <a:rPr lang="en-US" sz="1800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ru-RU" sz="1800" dirty="0" smtClean="0">
                <a:latin typeface="Segoe UI" pitchFamily="34" charset="0"/>
                <a:cs typeface="Segoe UI" pitchFamily="34" charset="0"/>
              </a:rPr>
              <a:t>Желтый ворс (</a:t>
            </a:r>
            <a:r>
              <a:rPr lang="ru-RU" sz="1800" dirty="0" err="1" smtClean="0">
                <a:latin typeface="Segoe UI" pitchFamily="34" charset="0"/>
                <a:cs typeface="Segoe UI" pitchFamily="34" charset="0"/>
              </a:rPr>
              <a:t>полиакрил</a:t>
            </a:r>
            <a:r>
              <a:rPr lang="ru-RU" sz="1800" dirty="0" smtClean="0">
                <a:latin typeface="Segoe UI" pitchFamily="34" charset="0"/>
                <a:cs typeface="Segoe UI" pitchFamily="34" charset="0"/>
              </a:rPr>
              <a:t>)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b="1" dirty="0" smtClean="0">
              <a:latin typeface="Segoe UI" pitchFamily="34" charset="0"/>
              <a:cs typeface="Segoe UI" pitchFamily="34" charset="0"/>
            </a:endParaRPr>
          </a:p>
          <a:p>
            <a:endParaRPr lang="ru-RU" sz="18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2" name="Содержимое 5"/>
          <p:cNvSpPr txBox="1">
            <a:spLocks/>
          </p:cNvSpPr>
          <p:nvPr/>
        </p:nvSpPr>
        <p:spPr>
          <a:xfrm>
            <a:off x="7086600" y="2286000"/>
            <a:ext cx="1752600" cy="26670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r>
              <a:rPr lang="ru-RU" sz="1600" b="1" dirty="0" smtClean="0">
                <a:latin typeface="Segoe UI" pitchFamily="34" charset="0"/>
                <a:cs typeface="Segoe UI" pitchFamily="34" charset="0"/>
              </a:rPr>
              <a:t>Применяются для любых поверхностей. Рекомендуемые ЛКМ: краски на водной основе, латексные, акриловые, грунтовки, эмали. Высокая производительность. Состав: </a:t>
            </a:r>
            <a:r>
              <a:rPr lang="ru-RU" sz="1600" b="1" dirty="0" err="1" smtClean="0">
                <a:latin typeface="Segoe UI" pitchFamily="34" charset="0"/>
                <a:cs typeface="Segoe UI" pitchFamily="34" charset="0"/>
              </a:rPr>
              <a:t>полиакрил</a:t>
            </a:r>
            <a:r>
              <a:rPr lang="ru-RU" sz="1600" b="1" dirty="0" smtClean="0">
                <a:latin typeface="Segoe UI" pitchFamily="34" charset="0"/>
                <a:cs typeface="Segoe UI" pitchFamily="34" charset="0"/>
              </a:rPr>
              <a:t> на тканой основе.</a:t>
            </a:r>
          </a:p>
          <a:p>
            <a:endParaRPr lang="ru-RU" sz="1600" b="1" dirty="0" smtClean="0">
              <a:latin typeface="Segoe UI" pitchFamily="34" charset="0"/>
              <a:cs typeface="Segoe UI" pitchFamily="34" charset="0"/>
            </a:endParaRPr>
          </a:p>
          <a:p>
            <a:r>
              <a:rPr lang="ru-RU" sz="1400" dirty="0" smtClean="0"/>
              <a:t> </a:t>
            </a:r>
          </a:p>
          <a:p>
            <a:pPr fontAlgn="t"/>
            <a:endParaRPr lang="ru-RU" sz="1400" b="1" dirty="0" smtClean="0">
              <a:latin typeface="Segoe UI" pitchFamily="34" charset="0"/>
              <a:cs typeface="Segoe UI" pitchFamily="34" charset="0"/>
            </a:endParaRPr>
          </a:p>
          <a:p>
            <a:pPr fontAlgn="t"/>
            <a:endParaRPr lang="ru-RU" sz="2800" b="1" dirty="0" smtClean="0">
              <a:latin typeface="Segoe UI" pitchFamily="34" charset="0"/>
              <a:cs typeface="Segoe U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295400" y="5257800"/>
          <a:ext cx="4483101" cy="762000"/>
        </p:xfrm>
        <a:graphic>
          <a:graphicData uri="http://schemas.openxmlformats.org/drawingml/2006/table">
            <a:tbl>
              <a:tblPr/>
              <a:tblGrid>
                <a:gridCol w="980381"/>
                <a:gridCol w="913753"/>
                <a:gridCol w="862989"/>
                <a:gridCol w="774152"/>
                <a:gridCol w="951826"/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Ширина трубки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Диаметр трубки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Диаметр бугеля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Длина ворса (мм)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Плотность меха (гр/м.кв.)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1180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 descr="http://www.akor.ru/assets/images/foto%20productov/roliki/profi_jvor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1981200"/>
            <a:ext cx="3058391" cy="2691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Текст 4"/>
          <p:cNvSpPr>
            <a:spLocks noGrp="1"/>
          </p:cNvSpPr>
          <p:nvPr>
            <p:ph type="body" sz="quarter" idx="4294967295"/>
          </p:nvPr>
        </p:nvSpPr>
        <p:spPr>
          <a:xfrm rot="16200000">
            <a:off x="8267700" y="571500"/>
            <a:ext cx="1447800" cy="304800"/>
          </a:xfrm>
          <a:prstGeom prst="rect">
            <a:avLst/>
          </a:prstGeom>
          <a:solidFill>
            <a:srgbClr val="A50021"/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800" b="1" dirty="0" smtClean="0">
                <a:latin typeface="Segoe UI" pitchFamily="34" charset="0"/>
                <a:cs typeface="Segoe UI" pitchFamily="34" charset="0"/>
              </a:rPr>
              <a:t> МАЛЯРНЫЕ РОЛИКИ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endParaRPr lang="ru-RU" sz="1000" b="1" dirty="0" smtClean="0">
              <a:latin typeface="Segoe UI" pitchFamily="34" charset="0"/>
              <a:cs typeface="Segoe UI" pitchFamily="34" charset="0"/>
            </a:endParaRPr>
          </a:p>
          <a:p>
            <a:pPr algn="ctr">
              <a:lnSpc>
                <a:spcPct val="150000"/>
              </a:lnSpc>
              <a:buNone/>
            </a:pPr>
            <a:endParaRPr lang="ru-RU" sz="1000" spc="3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5791200"/>
            <a:ext cx="1524000" cy="45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</p:pic>
      <p:sp>
        <p:nvSpPr>
          <p:cNvPr id="6" name="Прямоугольник 5"/>
          <p:cNvSpPr/>
          <p:nvPr/>
        </p:nvSpPr>
        <p:spPr>
          <a:xfrm>
            <a:off x="6781800" y="1524000"/>
            <a:ext cx="19812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Segoe UI" pitchFamily="34" charset="0"/>
                <a:cs typeface="Segoe UI" pitchFamily="34" charset="0"/>
              </a:rPr>
              <a:t>Флейцевые кисти «Эксперт» толщиной от 6 до 12 мм. используются для нанесения краски на поверхности различных размеров, всевозможных отделочных и других работ.  Неширокие кисти (до 50 мм.) применяются для небольших поверхностей (окна, подоконники, мебель и т.п.). Большие поверхности (стены, полы, деревянные ограждения и т.п.) обрабатываются широкими кистями (от 70 мм).</a:t>
            </a:r>
            <a:r>
              <a:rPr lang="ru-RU" sz="1000" b="1" dirty="0" smtClean="0">
                <a:latin typeface="Segoe UI" pitchFamily="34" charset="0"/>
                <a:cs typeface="Segoe UI" pitchFamily="34" charset="0"/>
              </a:rPr>
              <a:t/>
            </a:r>
            <a:br>
              <a:rPr lang="ru-RU" sz="1000" b="1" dirty="0" smtClean="0">
                <a:latin typeface="Segoe UI" pitchFamily="34" charset="0"/>
                <a:cs typeface="Segoe UI" pitchFamily="34" charset="0"/>
              </a:rPr>
            </a:br>
            <a:r>
              <a:rPr lang="ru-RU" sz="900" dirty="0" smtClean="0"/>
              <a:t/>
            </a:r>
            <a:br>
              <a:rPr lang="ru-RU" sz="900" dirty="0" smtClean="0"/>
            </a:br>
            <a:r>
              <a:rPr lang="ru-RU" sz="900" dirty="0" smtClean="0"/>
              <a:t> </a:t>
            </a:r>
            <a:r>
              <a:rPr lang="ru-RU" sz="900" b="1" dirty="0" smtClean="0">
                <a:latin typeface="Segoe UI" pitchFamily="34" charset="0"/>
                <a:cs typeface="Segoe UI" pitchFamily="34" charset="0"/>
              </a:rPr>
              <a:t/>
            </a:r>
            <a:br>
              <a:rPr lang="ru-RU" sz="900" b="1" dirty="0" smtClean="0">
                <a:latin typeface="Segoe UI" pitchFamily="34" charset="0"/>
                <a:cs typeface="Segoe UI" pitchFamily="34" charset="0"/>
              </a:rPr>
            </a:br>
            <a:r>
              <a:rPr lang="ru-RU" sz="900" b="1" dirty="0" smtClean="0">
                <a:latin typeface="Segoe UI" pitchFamily="34" charset="0"/>
                <a:cs typeface="Segoe UI" pitchFamily="34" charset="0"/>
              </a:rPr>
              <a:t>.</a:t>
            </a:r>
            <a:endParaRPr lang="ru-RU" sz="900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5800" y="838200"/>
            <a:ext cx="56388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Segoe UI" pitchFamily="34" charset="0"/>
                <a:cs typeface="Segoe UI" pitchFamily="34" charset="0"/>
              </a:rPr>
              <a:t>Флейцевые кисти “Эксперт”, толщина 10-12 мм., светлая натуральная щетина, желтая пластиковая ручка</a:t>
            </a:r>
            <a:br>
              <a:rPr lang="ru-RU" sz="1400" b="1" dirty="0" smtClean="0">
                <a:latin typeface="Segoe UI" pitchFamily="34" charset="0"/>
                <a:cs typeface="Segoe UI" pitchFamily="34" charset="0"/>
              </a:rPr>
            </a:br>
            <a:r>
              <a:rPr lang="ru-RU" sz="1400" b="1" dirty="0" smtClean="0">
                <a:latin typeface="Segoe UI" pitchFamily="34" charset="0"/>
                <a:cs typeface="Segoe UI" pitchFamily="34" charset="0"/>
              </a:rPr>
              <a:t>с возможностью крепления на емкости с краской.</a:t>
            </a:r>
          </a:p>
          <a:p>
            <a:pPr algn="ctr"/>
            <a:r>
              <a:rPr lang="ru-RU" sz="1400" dirty="0" smtClean="0"/>
              <a:t> </a:t>
            </a:r>
          </a:p>
          <a:p>
            <a:pPr algn="ctr"/>
            <a:r>
              <a:rPr lang="ru-RU" sz="1400" b="1" dirty="0" smtClean="0">
                <a:latin typeface="Segoe UI" pitchFamily="34" charset="0"/>
                <a:cs typeface="Segoe UI" pitchFamily="34" charset="0"/>
              </a:rPr>
              <a:t> </a:t>
            </a:r>
          </a:p>
          <a:p>
            <a:pPr algn="ctr"/>
            <a:endParaRPr lang="ru-RU" sz="1600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81600" y="1600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4610100" y="3238500"/>
            <a:ext cx="403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6" descr="http://www.akor.ru/assets/images/foto%20productov/expert1/expert10-12m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2057400"/>
            <a:ext cx="2438400" cy="2245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914400" y="4876800"/>
          <a:ext cx="5105400" cy="1265513"/>
        </p:xfrm>
        <a:graphic>
          <a:graphicData uri="http://schemas.openxmlformats.org/drawingml/2006/table">
            <a:tbl>
              <a:tblPr/>
              <a:tblGrid>
                <a:gridCol w="1465908"/>
                <a:gridCol w="1213164"/>
                <a:gridCol w="1213164"/>
                <a:gridCol w="1213164"/>
              </a:tblGrid>
              <a:tr h="2841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Ширина (мм)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Толщина (мм)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Длина (мм) щетины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98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КФ 25х10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 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38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КФ 35х10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38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КФ 50х12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38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КФ 70х12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 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54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КФ 100х12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82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КФ 120х12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 120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6" name="Текст 4"/>
          <p:cNvSpPr>
            <a:spLocks noGrp="1"/>
          </p:cNvSpPr>
          <p:nvPr>
            <p:ph type="body" sz="quarter" idx="4294967295"/>
          </p:nvPr>
        </p:nvSpPr>
        <p:spPr>
          <a:xfrm rot="16200000">
            <a:off x="8001001" y="838200"/>
            <a:ext cx="1981199" cy="3047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000" b="1" dirty="0" smtClean="0">
                <a:latin typeface="Segoe UI" pitchFamily="34" charset="0"/>
                <a:cs typeface="Segoe UI" pitchFamily="34" charset="0"/>
              </a:rPr>
              <a:t>Высококачественные кисти</a:t>
            </a:r>
          </a:p>
          <a:p>
            <a:pPr algn="ctr">
              <a:lnSpc>
                <a:spcPct val="150000"/>
              </a:lnSpc>
              <a:buNone/>
            </a:pPr>
            <a:endParaRPr lang="ru-RU" sz="1000" spc="3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5791200"/>
            <a:ext cx="1524000" cy="45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</p:pic>
      <p:sp>
        <p:nvSpPr>
          <p:cNvPr id="18" name="Прямоугольник 17"/>
          <p:cNvSpPr/>
          <p:nvPr/>
        </p:nvSpPr>
        <p:spPr>
          <a:xfrm>
            <a:off x="685800" y="990600"/>
            <a:ext cx="5715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Segoe UI" pitchFamily="34" charset="0"/>
                <a:cs typeface="Segoe UI" pitchFamily="34" charset="0"/>
              </a:rPr>
              <a:t>Флейцевые удлиненные  кисти “Эксперт”, толщина 10-12 мм.,</a:t>
            </a:r>
            <a:br>
              <a:rPr lang="ru-RU" sz="1400" b="1" dirty="0" smtClean="0">
                <a:latin typeface="Segoe UI" pitchFamily="34" charset="0"/>
                <a:cs typeface="Segoe UI" pitchFamily="34" charset="0"/>
              </a:rPr>
            </a:br>
            <a:r>
              <a:rPr lang="ru-RU" sz="1400" b="1" dirty="0" smtClean="0">
                <a:latin typeface="Segoe UI" pitchFamily="34" charset="0"/>
                <a:cs typeface="Segoe UI" pitchFamily="34" charset="0"/>
              </a:rPr>
              <a:t>светлая натуральная щетина, удлиненная  желтая пластиковая ручка.</a:t>
            </a:r>
          </a:p>
          <a:p>
            <a:pPr algn="ctr"/>
            <a:r>
              <a:rPr lang="ru-RU" sz="1400" b="1" dirty="0" smtClean="0">
                <a:latin typeface="Segoe UI" pitchFamily="34" charset="0"/>
                <a:cs typeface="Segoe UI" pitchFamily="34" charset="0"/>
              </a:rPr>
              <a:t> </a:t>
            </a:r>
          </a:p>
          <a:p>
            <a:pPr algn="ctr"/>
            <a:endParaRPr lang="ru-RU" sz="1600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81600" y="1600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4953000" y="312420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010400" y="1981200"/>
            <a:ext cx="17526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Segoe UI" pitchFamily="34" charset="0"/>
                <a:cs typeface="Segoe UI" pitchFamily="34" charset="0"/>
              </a:rPr>
              <a:t>Радиаторные и удлиненные кисти «Эксперт» позволяют работать в труднодоступных местах за счет удлиненной изогнутой пластмассовой ручки, устойчивой к воздействию агрессивных сред.</a:t>
            </a:r>
            <a:br>
              <a:rPr lang="ru-RU" sz="1100" b="1" dirty="0" smtClean="0">
                <a:latin typeface="Segoe UI" pitchFamily="34" charset="0"/>
                <a:cs typeface="Segoe UI" pitchFamily="34" charset="0"/>
              </a:rPr>
            </a:br>
            <a:r>
              <a:rPr lang="ru-RU" sz="1100" b="1" dirty="0" smtClean="0">
                <a:latin typeface="Segoe UI" pitchFamily="34" charset="0"/>
                <a:cs typeface="Segoe UI" pitchFamily="34" charset="0"/>
              </a:rPr>
              <a:t/>
            </a:r>
            <a:br>
              <a:rPr lang="ru-RU" sz="1100" b="1" dirty="0" smtClean="0">
                <a:latin typeface="Segoe UI" pitchFamily="34" charset="0"/>
                <a:cs typeface="Segoe UI" pitchFamily="34" charset="0"/>
              </a:rPr>
            </a:br>
            <a:endParaRPr lang="ru-RU" sz="1100" b="1" dirty="0">
              <a:latin typeface="Segoe UI" pitchFamily="34" charset="0"/>
              <a:cs typeface="Segoe UI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600200" y="5029200"/>
          <a:ext cx="4495800" cy="1151216"/>
        </p:xfrm>
        <a:graphic>
          <a:graphicData uri="http://schemas.openxmlformats.org/drawingml/2006/table">
            <a:tbl>
              <a:tblPr/>
              <a:tblGrid>
                <a:gridCol w="1741963"/>
                <a:gridCol w="1114343"/>
                <a:gridCol w="819747"/>
                <a:gridCol w="819747"/>
              </a:tblGrid>
              <a:tr h="4013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Ширина (мм)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/>
                        </a:rPr>
                        <a:t>Толщина (мм)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Длина щетины (мм)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72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/>
                        </a:rPr>
                        <a:t>КФР 25х10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39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/>
                        </a:rPr>
                        <a:t>КФР 35х10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72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/>
                        </a:rPr>
                        <a:t>КФР 50х10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55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/>
                        </a:rPr>
                        <a:t>КФР 70х10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/>
                        </a:rPr>
                        <a:t>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6" name="Picture 24" descr="http://www.akor.ru/assets/images/foto%20productov/expert1/expert_udl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2286000"/>
            <a:ext cx="2362200" cy="2075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Текст 4"/>
          <p:cNvSpPr>
            <a:spLocks noGrp="1"/>
          </p:cNvSpPr>
          <p:nvPr>
            <p:ph type="body" sz="quarter" idx="4294967295"/>
          </p:nvPr>
        </p:nvSpPr>
        <p:spPr>
          <a:xfrm rot="16200000">
            <a:off x="8001001" y="838200"/>
            <a:ext cx="1981199" cy="3047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000" b="1" dirty="0" smtClean="0">
                <a:latin typeface="Segoe UI" pitchFamily="34" charset="0"/>
                <a:cs typeface="Segoe UI" pitchFamily="34" charset="0"/>
              </a:rPr>
              <a:t>Высококачественные кисти</a:t>
            </a:r>
          </a:p>
          <a:p>
            <a:pPr algn="ctr">
              <a:lnSpc>
                <a:spcPct val="150000"/>
              </a:lnSpc>
              <a:buNone/>
            </a:pPr>
            <a:endParaRPr lang="ru-RU" sz="1000" spc="3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5791200"/>
            <a:ext cx="1524000" cy="45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</p:pic>
      <p:sp>
        <p:nvSpPr>
          <p:cNvPr id="18" name="Прямоугольник 17"/>
          <p:cNvSpPr/>
          <p:nvPr/>
        </p:nvSpPr>
        <p:spPr>
          <a:xfrm>
            <a:off x="609600" y="914400"/>
            <a:ext cx="5638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Segoe UI" pitchFamily="34" charset="0"/>
                <a:cs typeface="Segoe UI" pitchFamily="34" charset="0"/>
              </a:rPr>
              <a:t>Флейцевые радиаторные кисти “Эксперт”, толщина 10-12 мм., светлая натуральная щетина, </a:t>
            </a:r>
            <a:br>
              <a:rPr lang="ru-RU" sz="1400" b="1" dirty="0" smtClean="0">
                <a:latin typeface="Segoe UI" pitchFamily="34" charset="0"/>
                <a:cs typeface="Segoe UI" pitchFamily="34" charset="0"/>
              </a:rPr>
            </a:br>
            <a:r>
              <a:rPr lang="ru-RU" sz="1400" b="1" dirty="0" smtClean="0">
                <a:latin typeface="Segoe UI" pitchFamily="34" charset="0"/>
                <a:cs typeface="Segoe UI" pitchFamily="34" charset="0"/>
              </a:rPr>
              <a:t>удлиненная изогнутая желтая пластиковая ручка. </a:t>
            </a:r>
            <a:r>
              <a:rPr lang="ru-RU" sz="1400" dirty="0" smtClean="0"/>
              <a:t> </a:t>
            </a:r>
          </a:p>
          <a:p>
            <a:pPr algn="ctr"/>
            <a:r>
              <a:rPr lang="ru-RU" sz="1400" b="1" dirty="0" smtClean="0">
                <a:latin typeface="Segoe UI" pitchFamily="34" charset="0"/>
                <a:cs typeface="Segoe UI" pitchFamily="34" charset="0"/>
              </a:rPr>
              <a:t> </a:t>
            </a:r>
          </a:p>
          <a:p>
            <a:pPr algn="ctr"/>
            <a:endParaRPr lang="ru-RU" sz="1600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81600" y="1600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5029200" y="3200400"/>
            <a:ext cx="3505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010400" y="2057400"/>
            <a:ext cx="17526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Segoe UI" pitchFamily="34" charset="0"/>
                <a:cs typeface="Segoe UI" pitchFamily="34" charset="0"/>
              </a:rPr>
              <a:t>Радиаторные и удлиненные кисти «Эксперт» позволяют работать в труднодоступных местах за счет удлиненной изогнутой пластмассовой ручки, устойчивой к воздействию агрессивных сред.</a:t>
            </a:r>
            <a:br>
              <a:rPr lang="ru-RU" sz="1100" b="1" dirty="0" smtClean="0">
                <a:latin typeface="Segoe UI" pitchFamily="34" charset="0"/>
                <a:cs typeface="Segoe UI" pitchFamily="34" charset="0"/>
              </a:rPr>
            </a:br>
            <a:r>
              <a:rPr lang="ru-RU" sz="1100" b="1" dirty="0" smtClean="0">
                <a:latin typeface="Segoe UI" pitchFamily="34" charset="0"/>
                <a:cs typeface="Segoe UI" pitchFamily="34" charset="0"/>
              </a:rPr>
              <a:t/>
            </a:r>
            <a:br>
              <a:rPr lang="ru-RU" sz="1100" b="1" dirty="0" smtClean="0">
                <a:latin typeface="Segoe UI" pitchFamily="34" charset="0"/>
                <a:cs typeface="Segoe UI" pitchFamily="34" charset="0"/>
              </a:rPr>
            </a:br>
            <a:endParaRPr lang="ru-RU" sz="1100" b="1" dirty="0">
              <a:latin typeface="Segoe UI" pitchFamily="34" charset="0"/>
              <a:cs typeface="Segoe UI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914400" y="4876800"/>
          <a:ext cx="5181600" cy="1095375"/>
        </p:xfrm>
        <a:graphic>
          <a:graphicData uri="http://schemas.openxmlformats.org/drawingml/2006/table">
            <a:tbl>
              <a:tblPr/>
              <a:tblGrid>
                <a:gridCol w="2007687"/>
                <a:gridCol w="1284327"/>
                <a:gridCol w="944793"/>
                <a:gridCol w="944793"/>
              </a:tblGrid>
              <a:tr h="4013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Ширина (мм)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/>
                        </a:rPr>
                        <a:t>Толщина (мм)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Длина щетины (мм)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72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/>
                        </a:rPr>
                        <a:t>КФР 25х10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39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/>
                        </a:rPr>
                        <a:t>КФР 35х10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72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/>
                        </a:rPr>
                        <a:t>КФР 50х10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55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/>
                        </a:rPr>
                        <a:t>КФР 70х10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/>
                        </a:rPr>
                        <a:t>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5" name="Picture 20" descr="http://www.akor.ru/assets/images/foto%20productov/expert1/expert_ra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40310" y="1926167"/>
            <a:ext cx="2984090" cy="2569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Текст 4"/>
          <p:cNvSpPr>
            <a:spLocks noGrp="1"/>
          </p:cNvSpPr>
          <p:nvPr>
            <p:ph type="body" sz="quarter" idx="4294967295"/>
          </p:nvPr>
        </p:nvSpPr>
        <p:spPr>
          <a:xfrm rot="16200000">
            <a:off x="8001001" y="838200"/>
            <a:ext cx="1981199" cy="3047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000" b="1" dirty="0" smtClean="0">
                <a:latin typeface="Segoe UI" pitchFamily="34" charset="0"/>
                <a:cs typeface="Segoe UI" pitchFamily="34" charset="0"/>
              </a:rPr>
              <a:t>Высококачественные кисти</a:t>
            </a:r>
          </a:p>
          <a:p>
            <a:pPr algn="ctr">
              <a:lnSpc>
                <a:spcPct val="150000"/>
              </a:lnSpc>
              <a:buNone/>
            </a:pPr>
            <a:endParaRPr lang="ru-RU" sz="1000" spc="3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5791200"/>
            <a:ext cx="1524000" cy="45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</p:pic>
      <p:sp>
        <p:nvSpPr>
          <p:cNvPr id="18" name="Прямоугольник 17"/>
          <p:cNvSpPr/>
          <p:nvPr/>
        </p:nvSpPr>
        <p:spPr>
          <a:xfrm>
            <a:off x="609600" y="762000"/>
            <a:ext cx="5638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Segoe UI" pitchFamily="34" charset="0"/>
                <a:cs typeface="Segoe UI" pitchFamily="34" charset="0"/>
              </a:rPr>
              <a:t>Кисти плоские “Эксперт”, толщина 25-35 мм., светлая натуральная щетина, желтая фигурная </a:t>
            </a:r>
            <a:br>
              <a:rPr lang="ru-RU" sz="1400" b="1" dirty="0" smtClean="0">
                <a:latin typeface="Segoe UI" pitchFamily="34" charset="0"/>
                <a:cs typeface="Segoe UI" pitchFamily="34" charset="0"/>
              </a:rPr>
            </a:br>
            <a:r>
              <a:rPr lang="ru-RU" sz="1400" b="1" dirty="0" smtClean="0">
                <a:latin typeface="Segoe UI" pitchFamily="34" charset="0"/>
                <a:cs typeface="Segoe UI" pitchFamily="34" charset="0"/>
              </a:rPr>
              <a:t>пластиковая ручка,  с возможностью крепления на емкости с краской.</a:t>
            </a:r>
          </a:p>
          <a:p>
            <a:pPr algn="ctr"/>
            <a:r>
              <a:rPr lang="ru-RU" sz="1400" dirty="0" smtClean="0"/>
              <a:t> </a:t>
            </a:r>
          </a:p>
          <a:p>
            <a:pPr algn="ctr"/>
            <a:r>
              <a:rPr lang="ru-RU" sz="1400" b="1" dirty="0" smtClean="0">
                <a:latin typeface="Segoe UI" pitchFamily="34" charset="0"/>
                <a:cs typeface="Segoe UI" pitchFamily="34" charset="0"/>
              </a:rPr>
              <a:t> </a:t>
            </a:r>
          </a:p>
          <a:p>
            <a:pPr algn="ctr"/>
            <a:endParaRPr lang="ru-RU" sz="1600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81600" y="1600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4457700" y="3238500"/>
            <a:ext cx="419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838200" y="4800600"/>
          <a:ext cx="5410200" cy="1114425"/>
        </p:xfrm>
        <a:graphic>
          <a:graphicData uri="http://schemas.openxmlformats.org/drawingml/2006/table">
            <a:tbl>
              <a:tblPr/>
              <a:tblGrid>
                <a:gridCol w="1327695"/>
                <a:gridCol w="1714240"/>
                <a:gridCol w="1247866"/>
                <a:gridCol w="1120399"/>
              </a:tblGrid>
              <a:tr h="542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Ширина (мм)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/>
                        </a:rPr>
                        <a:t>Толщина (мм)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Длина щетины (мм)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/>
                        </a:rPr>
                        <a:t>КП 120х25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120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Segoe UI"/>
                        </a:rPr>
                        <a:t>57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/>
                        </a:rPr>
                        <a:t>КП 120х35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120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Segoe UI"/>
                        </a:rPr>
                        <a:t>57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/>
                        </a:rPr>
                        <a:t>КП 120х35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120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Segoe UI"/>
                        </a:rPr>
                        <a:t>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2" name="Picture 25" descr="http://www.akor.ru/assets/images/foto%20productov/expert1/expert_plosk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1981200"/>
            <a:ext cx="26670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6705600" y="1371600"/>
            <a:ext cx="1981200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Segoe UI" pitchFamily="34" charset="0"/>
                <a:cs typeface="Segoe UI" pitchFamily="34" charset="0"/>
              </a:rPr>
              <a:t>Плоские кисти «Эксперт» – изготавливаются с синей или желтой пластмассовой ручкой стандартной или фигурной формы, устойчивы к воздействию агрессивных сред, с возможностью крепления к емкости с краской. Светлая натуральная щетина двойной набивки предназначена для работы на больших поверхностях. Качественная высокопродуктивная кисть с большим удержанием краски.</a:t>
            </a:r>
            <a:endParaRPr lang="ru-RU" sz="1100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3" name="Текст 4"/>
          <p:cNvSpPr>
            <a:spLocks noGrp="1"/>
          </p:cNvSpPr>
          <p:nvPr>
            <p:ph type="body" sz="quarter" idx="4294967295"/>
          </p:nvPr>
        </p:nvSpPr>
        <p:spPr>
          <a:xfrm rot="16200000">
            <a:off x="8001001" y="838200"/>
            <a:ext cx="1981199" cy="3047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000" b="1" dirty="0" smtClean="0">
                <a:latin typeface="Segoe UI" pitchFamily="34" charset="0"/>
                <a:cs typeface="Segoe UI" pitchFamily="34" charset="0"/>
              </a:rPr>
              <a:t>Высококачественные кисти</a:t>
            </a:r>
          </a:p>
          <a:p>
            <a:pPr algn="ctr">
              <a:lnSpc>
                <a:spcPct val="150000"/>
              </a:lnSpc>
              <a:buNone/>
            </a:pPr>
            <a:endParaRPr lang="ru-RU" sz="1000" spc="3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1637</TotalTime>
  <Words>3621</Words>
  <Application>Microsoft Office PowerPoint</Application>
  <PresentationFormat>Экран (4:3)</PresentationFormat>
  <Paragraphs>1062</Paragraphs>
  <Slides>51</Slides>
  <Notes>51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Тема Office</vt:lpstr>
      <vt:lpstr>2010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Профессиональные флейцевые кисти “Мастер”, толщина 12-17 мм., светлая натуральная щетина, красная пластиковая ручка с возможностью крепления на емкость с краской. </vt:lpstr>
      <vt:lpstr>Маховые кисти “Мастер”, кустовая набивка, светлая натуральная щетина,  что обеспечивает высокое качество покраски и долговечность кисти, съемная пластиковая ручка, поворотный изгибатель. Возможность крепления удлинителей: как телескопического, для валиков, так и резьбового. </vt:lpstr>
      <vt:lpstr>Профессиональные круглые кисти-ручники, смесь светлой натуральной щетины и синтетических волокон,  красная пластиковая ручка.  </vt:lpstr>
      <vt:lpstr>Презентация PowerPoint</vt:lpstr>
      <vt:lpstr>Презентация PowerPoint</vt:lpstr>
      <vt:lpstr>Презентация PowerPoint</vt:lpstr>
      <vt:lpstr>Валик  является наиболее простым в работе и надежным инструментом для выполнения различных малярных работ. Применяется не только для окраски поверхностей, но также и для нанесения грунта. При работе на больших поверхностях валик удобнее и производительнее кисти.  Малярные валики различают по конструкции, размеру валика насадки, материалу шубки и длине ворса. Размер валика насадки – это длина и диаметр ядра валика. Чем больше окрашиваемая поверхность, тем больше должна быть насадка. Так, макси-валики используются для больших площадей, например, фронтов зданий, стен комнат, потолков, полов. Миди-валики – для меньших площадей, например, прихожих, ванных комнат, туалетов и др. Мини-валики для небольших труднодоступных поверхностей, например батарей, труб, углов.  Длина и плотность ворса валика влияет на его впитывающую способность. Чем эти показатели выше, тем выше впитывающая способность. Для грубой поверхности необходим  валик с длинным ворсом (чтобы краска могла заполнить все неровности). Для получения гладкой поверхности необходим валик с более коротким ворсом.  Конструкция валиков представляет собой систему с соединительной муфтой и предусматривает использование сменного валика-насадки и рукоятки  удлинителя.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Язьков Дмитрий</cp:lastModifiedBy>
  <cp:revision>108</cp:revision>
  <dcterms:modified xsi:type="dcterms:W3CDTF">2013-03-29T09:00:01Z</dcterms:modified>
</cp:coreProperties>
</file>